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sldIdLst>
    <p:sldId id="256" r:id="rId2"/>
    <p:sldId id="277" r:id="rId3"/>
    <p:sldId id="257" r:id="rId4"/>
    <p:sldId id="258" r:id="rId5"/>
    <p:sldId id="281" r:id="rId6"/>
    <p:sldId id="280" r:id="rId7"/>
    <p:sldId id="275" r:id="rId8"/>
    <p:sldId id="304" r:id="rId9"/>
    <p:sldId id="305" r:id="rId10"/>
    <p:sldId id="306" r:id="rId11"/>
    <p:sldId id="264" r:id="rId12"/>
    <p:sldId id="265" r:id="rId13"/>
    <p:sldId id="301" r:id="rId14"/>
    <p:sldId id="284" r:id="rId15"/>
    <p:sldId id="307" r:id="rId16"/>
    <p:sldId id="266" r:id="rId17"/>
    <p:sldId id="296" r:id="rId18"/>
    <p:sldId id="300" r:id="rId19"/>
    <p:sldId id="297" r:id="rId20"/>
    <p:sldId id="299" r:id="rId21"/>
    <p:sldId id="278" r:id="rId22"/>
    <p:sldId id="298" r:id="rId23"/>
    <p:sldId id="279" r:id="rId24"/>
    <p:sldId id="267" r:id="rId25"/>
    <p:sldId id="274" r:id="rId26"/>
    <p:sldId id="293" r:id="rId27"/>
    <p:sldId id="294" r:id="rId28"/>
    <p:sldId id="295" r:id="rId29"/>
    <p:sldId id="270" r:id="rId30"/>
    <p:sldId id="311" r:id="rId31"/>
    <p:sldId id="308" r:id="rId32"/>
    <p:sldId id="309" r:id="rId33"/>
    <p:sldId id="310" r:id="rId34"/>
    <p:sldId id="271" r:id="rId35"/>
    <p:sldId id="292" r:id="rId36"/>
    <p:sldId id="272" r:id="rId37"/>
    <p:sldId id="291"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jith anand" initials="aa" lastIdx="3" clrIdx="0">
    <p:extLst>
      <p:ext uri="{19B8F6BF-5375-455C-9EA6-DF929625EA0E}">
        <p15:presenceInfo xmlns:p15="http://schemas.microsoft.com/office/powerpoint/2012/main" userId="5fda523e31e7da3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3A26AE-8288-4D11-B652-8C6B7574A255}" v="63" dt="2019-09-23T18:16:06.2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4660"/>
  </p:normalViewPr>
  <p:slideViewPr>
    <p:cSldViewPr snapToGrid="0">
      <p:cViewPr varScale="1">
        <p:scale>
          <a:sx n="85" d="100"/>
          <a:sy n="85" d="100"/>
        </p:scale>
        <p:origin x="53" y="19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BF1B47-325E-425E-8528-A2CD008DCBC3}" type="datetimeFigureOut">
              <a:rPr lang="en-IN" smtClean="0"/>
              <a:t>22-10-2019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637607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BF1B47-325E-425E-8528-A2CD008DCBC3}" type="datetimeFigureOut">
              <a:rPr lang="en-IN" smtClean="0"/>
              <a:t>22-10-2019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4031937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BF1B47-325E-425E-8528-A2CD008DCBC3}" type="datetimeFigureOut">
              <a:rPr lang="en-IN" smtClean="0"/>
              <a:t>22-10-2019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429269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BF1B47-325E-425E-8528-A2CD008DCBC3}" type="datetimeFigureOut">
              <a:rPr lang="en-IN" smtClean="0"/>
              <a:t>22-10-2019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2DCA73-3F4F-4A9F-9FDF-446F92C596A9}"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79735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BF1B47-325E-425E-8528-A2CD008DCBC3}" type="datetimeFigureOut">
              <a:rPr lang="en-IN" smtClean="0"/>
              <a:t>22-10-2019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104163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EBF1B47-325E-425E-8528-A2CD008DCBC3}" type="datetimeFigureOut">
              <a:rPr lang="en-IN" smtClean="0"/>
              <a:t>22-10-2019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2156405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EBF1B47-325E-425E-8528-A2CD008DCBC3}" type="datetimeFigureOut">
              <a:rPr lang="en-IN" smtClean="0"/>
              <a:t>22-10-2019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235309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BF1B47-325E-425E-8528-A2CD008DCBC3}" type="datetimeFigureOut">
              <a:rPr lang="en-IN" smtClean="0"/>
              <a:t>22-10-2019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8101221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BF1B47-325E-425E-8528-A2CD008DCBC3}" type="datetimeFigureOut">
              <a:rPr lang="en-IN" smtClean="0"/>
              <a:t>22-10-2019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2429445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BF1B47-325E-425E-8528-A2CD008DCBC3}" type="datetimeFigureOut">
              <a:rPr lang="en-IN" smtClean="0"/>
              <a:t>22-10-2019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3199569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BF1B47-325E-425E-8528-A2CD008DCBC3}" type="datetimeFigureOut">
              <a:rPr lang="en-IN" smtClean="0"/>
              <a:t>22-10-2019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876195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BF1B47-325E-425E-8528-A2CD008DCBC3}" type="datetimeFigureOut">
              <a:rPr lang="en-IN" smtClean="0"/>
              <a:t>22-10-2019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3014973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BF1B47-325E-425E-8528-A2CD008DCBC3}" type="datetimeFigureOut">
              <a:rPr lang="en-IN" smtClean="0"/>
              <a:t>22-10-2019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43657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BF1B47-325E-425E-8528-A2CD008DCBC3}" type="datetimeFigureOut">
              <a:rPr lang="en-IN" smtClean="0"/>
              <a:t>22-10-2019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1036449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BF1B47-325E-425E-8528-A2CD008DCBC3}" type="datetimeFigureOut">
              <a:rPr lang="en-IN" smtClean="0"/>
              <a:t>22-10-2019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1549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BF1B47-325E-425E-8528-A2CD008DCBC3}" type="datetimeFigureOut">
              <a:rPr lang="en-IN" smtClean="0"/>
              <a:t>22-10-2019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710950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BF1B47-325E-425E-8528-A2CD008DCBC3}" type="datetimeFigureOut">
              <a:rPr lang="en-IN" smtClean="0"/>
              <a:t>22-10-2019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1744296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EBF1B47-325E-425E-8528-A2CD008DCBC3}" type="datetimeFigureOut">
              <a:rPr lang="en-IN" smtClean="0"/>
              <a:t>22-10-2019</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72DCA73-3F4F-4A9F-9FDF-446F92C596A9}" type="slidenum">
              <a:rPr lang="en-IN" smtClean="0"/>
              <a:t>‹#›</a:t>
            </a:fld>
            <a:endParaRPr lang="en-IN"/>
          </a:p>
        </p:txBody>
      </p:sp>
    </p:spTree>
    <p:extLst>
      <p:ext uri="{BB962C8B-B14F-4D97-AF65-F5344CB8AC3E}">
        <p14:creationId xmlns:p14="http://schemas.microsoft.com/office/powerpoint/2010/main" val="4208459176"/>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13048-02C4-493E-9483-58F310214996}"/>
              </a:ext>
            </a:extLst>
          </p:cNvPr>
          <p:cNvSpPr>
            <a:spLocks noGrp="1"/>
          </p:cNvSpPr>
          <p:nvPr>
            <p:ph type="ctrTitle"/>
          </p:nvPr>
        </p:nvSpPr>
        <p:spPr>
          <a:xfrm>
            <a:off x="1751011" y="171756"/>
            <a:ext cx="8243220" cy="2193757"/>
          </a:xfrm>
        </p:spPr>
        <p:txBody>
          <a:bodyPr>
            <a:normAutofit/>
          </a:bodyPr>
          <a:lstStyle/>
          <a:p>
            <a:r>
              <a:rPr lang="en-US" dirty="0"/>
              <a:t>BIOMETRIC FACE RECOGNITION SECURITY SYSTEM</a:t>
            </a:r>
            <a:endParaRPr lang="en-IN" dirty="0"/>
          </a:p>
        </p:txBody>
      </p:sp>
      <p:sp>
        <p:nvSpPr>
          <p:cNvPr id="3" name="Subtitle 2">
            <a:extLst>
              <a:ext uri="{FF2B5EF4-FFF2-40B4-BE49-F238E27FC236}">
                <a16:creationId xmlns:a16="http://schemas.microsoft.com/office/drawing/2014/main" id="{EBE71BF6-548F-482C-B808-CD8863FD2E97}"/>
              </a:ext>
            </a:extLst>
          </p:cNvPr>
          <p:cNvSpPr>
            <a:spLocks noGrp="1"/>
          </p:cNvSpPr>
          <p:nvPr>
            <p:ph type="subTitle" idx="1"/>
          </p:nvPr>
        </p:nvSpPr>
        <p:spPr>
          <a:xfrm>
            <a:off x="1030813" y="3344594"/>
            <a:ext cx="8615502" cy="2827606"/>
          </a:xfrm>
        </p:spPr>
        <p:txBody>
          <a:bodyPr>
            <a:normAutofit fontScale="92500" lnSpcReduction="20000"/>
          </a:bodyPr>
          <a:lstStyle/>
          <a:p>
            <a:pPr algn="l"/>
            <a:r>
              <a:rPr lang="en-US" dirty="0"/>
              <a:t>AJITH KEVIN ANAND.K                  211616115002</a:t>
            </a:r>
          </a:p>
          <a:p>
            <a:pPr algn="l"/>
            <a:r>
              <a:rPr lang="en-US" dirty="0"/>
              <a:t>ILAMPARITHI.K                                211616115021</a:t>
            </a:r>
          </a:p>
          <a:p>
            <a:pPr algn="l"/>
            <a:r>
              <a:rPr lang="en-US" dirty="0"/>
              <a:t>VISHAL CHANDRU  		       211616115057</a:t>
            </a:r>
          </a:p>
          <a:p>
            <a:pPr algn="l"/>
            <a:endParaRPr lang="en-US" dirty="0"/>
          </a:p>
          <a:p>
            <a:pPr algn="l"/>
            <a:r>
              <a:rPr lang="en-US" b="1" dirty="0"/>
              <a:t>SUPERVISOR</a:t>
            </a:r>
            <a:r>
              <a:rPr lang="en-US" dirty="0"/>
              <a:t>:  			 LEANDO I          </a:t>
            </a:r>
          </a:p>
          <a:p>
            <a:pPr algn="l"/>
            <a:r>
              <a:rPr lang="en-US" dirty="0"/>
              <a:t>				  (ASSISTANT PROFESSOR)</a:t>
            </a:r>
          </a:p>
          <a:p>
            <a:pPr algn="l"/>
            <a:endParaRPr lang="en-US" dirty="0"/>
          </a:p>
          <a:p>
            <a:endParaRPr lang="en-IN" dirty="0"/>
          </a:p>
        </p:txBody>
      </p:sp>
    </p:spTree>
    <p:extLst>
      <p:ext uri="{BB962C8B-B14F-4D97-AF65-F5344CB8AC3E}">
        <p14:creationId xmlns:p14="http://schemas.microsoft.com/office/powerpoint/2010/main" val="2287082376"/>
      </p:ext>
    </p:extLst>
  </p:cSld>
  <p:clrMapOvr>
    <a:masterClrMapping/>
  </p:clrMapOvr>
  <mc:AlternateContent xmlns:mc="http://schemas.openxmlformats.org/markup-compatibility/2006" xmlns:p14="http://schemas.microsoft.com/office/powerpoint/2010/main">
    <mc:Choice Requires="p14">
      <p:transition spd="slow" p14:dur="2000" advTm="5234"/>
    </mc:Choice>
    <mc:Fallback xmlns="">
      <p:transition spd="slow" advTm="523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8402062-62EA-4DB2-948B-18244F59FB49}"/>
              </a:ext>
            </a:extLst>
          </p:cNvPr>
          <p:cNvGraphicFramePr>
            <a:graphicFrameLocks noGrp="1"/>
          </p:cNvGraphicFramePr>
          <p:nvPr>
            <p:ph idx="1"/>
            <p:extLst>
              <p:ext uri="{D42A27DB-BD31-4B8C-83A1-F6EECF244321}">
                <p14:modId xmlns:p14="http://schemas.microsoft.com/office/powerpoint/2010/main" val="2646493519"/>
              </p:ext>
            </p:extLst>
          </p:nvPr>
        </p:nvGraphicFramePr>
        <p:xfrm>
          <a:off x="919162" y="1186180"/>
          <a:ext cx="10353675" cy="4485640"/>
        </p:xfrm>
        <a:graphic>
          <a:graphicData uri="http://schemas.openxmlformats.org/drawingml/2006/table">
            <a:tbl>
              <a:tblPr firstRow="1" bandRow="1">
                <a:tableStyleId>{775DCB02-9BB8-47FD-8907-85C794F793BA}</a:tableStyleId>
              </a:tblPr>
              <a:tblGrid>
                <a:gridCol w="947738">
                  <a:extLst>
                    <a:ext uri="{9D8B030D-6E8A-4147-A177-3AD203B41FA5}">
                      <a16:colId xmlns:a16="http://schemas.microsoft.com/office/drawing/2014/main" val="3215070258"/>
                    </a:ext>
                  </a:extLst>
                </a:gridCol>
                <a:gridCol w="1318260">
                  <a:extLst>
                    <a:ext uri="{9D8B030D-6E8A-4147-A177-3AD203B41FA5}">
                      <a16:colId xmlns:a16="http://schemas.microsoft.com/office/drawing/2014/main" val="2277918222"/>
                    </a:ext>
                  </a:extLst>
                </a:gridCol>
                <a:gridCol w="2560320">
                  <a:extLst>
                    <a:ext uri="{9D8B030D-6E8A-4147-A177-3AD203B41FA5}">
                      <a16:colId xmlns:a16="http://schemas.microsoft.com/office/drawing/2014/main" val="3073968048"/>
                    </a:ext>
                  </a:extLst>
                </a:gridCol>
                <a:gridCol w="2514600">
                  <a:extLst>
                    <a:ext uri="{9D8B030D-6E8A-4147-A177-3AD203B41FA5}">
                      <a16:colId xmlns:a16="http://schemas.microsoft.com/office/drawing/2014/main" val="1680109624"/>
                    </a:ext>
                  </a:extLst>
                </a:gridCol>
                <a:gridCol w="3012757">
                  <a:extLst>
                    <a:ext uri="{9D8B030D-6E8A-4147-A177-3AD203B41FA5}">
                      <a16:colId xmlns:a16="http://schemas.microsoft.com/office/drawing/2014/main" val="1228146963"/>
                    </a:ext>
                  </a:extLst>
                </a:gridCol>
              </a:tblGrid>
              <a:tr h="370840">
                <a:tc>
                  <a:txBody>
                    <a:bodyPr/>
                    <a:lstStyle/>
                    <a:p>
                      <a:r>
                        <a:rPr lang="en-US" dirty="0"/>
                        <a:t>Sl.No.</a:t>
                      </a:r>
                      <a:endParaRPr lang="en-IN" dirty="0"/>
                    </a:p>
                  </a:txBody>
                  <a:tcPr/>
                </a:tc>
                <a:tc>
                  <a:txBody>
                    <a:bodyPr/>
                    <a:lstStyle/>
                    <a:p>
                      <a:r>
                        <a:rPr lang="en-US" dirty="0"/>
                        <a:t>YEAR</a:t>
                      </a:r>
                      <a:endParaRPr lang="en-IN" dirty="0"/>
                    </a:p>
                  </a:txBody>
                  <a:tcPr/>
                </a:tc>
                <a:tc>
                  <a:txBody>
                    <a:bodyPr/>
                    <a:lstStyle/>
                    <a:p>
                      <a:r>
                        <a:rPr lang="en-US" dirty="0"/>
                        <a:t>AUTHOR</a:t>
                      </a:r>
                      <a:endParaRPr lang="en-IN" dirty="0"/>
                    </a:p>
                  </a:txBody>
                  <a:tcPr/>
                </a:tc>
                <a:tc>
                  <a:txBody>
                    <a:bodyPr/>
                    <a:lstStyle/>
                    <a:p>
                      <a:r>
                        <a:rPr lang="en-US" dirty="0"/>
                        <a:t>TITLE</a:t>
                      </a:r>
                      <a:endParaRPr lang="en-IN" dirty="0"/>
                    </a:p>
                  </a:txBody>
                  <a:tcPr/>
                </a:tc>
                <a:tc>
                  <a:txBody>
                    <a:bodyPr/>
                    <a:lstStyle/>
                    <a:p>
                      <a:r>
                        <a:rPr lang="en-US" dirty="0"/>
                        <a:t>INFERENCE</a:t>
                      </a:r>
                      <a:endParaRPr lang="en-IN" dirty="0"/>
                    </a:p>
                  </a:txBody>
                  <a:tcPr/>
                </a:tc>
                <a:extLst>
                  <a:ext uri="{0D108BD9-81ED-4DB2-BD59-A6C34878D82A}">
                    <a16:rowId xmlns:a16="http://schemas.microsoft.com/office/drawing/2014/main" val="3104341937"/>
                  </a:ext>
                </a:extLst>
              </a:tr>
              <a:tr h="370840">
                <a:tc>
                  <a:txBody>
                    <a:bodyPr/>
                    <a:lstStyle/>
                    <a:p>
                      <a:r>
                        <a:rPr lang="en-US" dirty="0"/>
                        <a:t>9</a:t>
                      </a:r>
                      <a:endParaRPr lang="en-IN" dirty="0"/>
                    </a:p>
                  </a:txBody>
                  <a:tcPr/>
                </a:tc>
                <a:tc>
                  <a:txBody>
                    <a:bodyPr/>
                    <a:lstStyle/>
                    <a:p>
                      <a:r>
                        <a:rPr lang="en-US" dirty="0"/>
                        <a:t>1997</a:t>
                      </a:r>
                      <a:endParaRPr lang="en-IN" dirty="0"/>
                    </a:p>
                  </a:txBody>
                  <a:tcPr/>
                </a:tc>
                <a:tc>
                  <a:txBody>
                    <a:bodyPr/>
                    <a:lstStyle/>
                    <a:p>
                      <a:pPr fontAlgn="ctr"/>
                      <a:r>
                        <a:rPr lang="de-DE" sz="1800" b="0" i="0" kern="1200" dirty="0">
                          <a:solidFill>
                            <a:schemeClr val="dk1"/>
                          </a:solidFill>
                          <a:effectLst/>
                          <a:latin typeface="+mn-lt"/>
                          <a:ea typeface="+mn-ea"/>
                          <a:cs typeface="+mn-cs"/>
                        </a:rPr>
                        <a:t>Jean-Marc Fellous</a:t>
                      </a:r>
                    </a:p>
                    <a:p>
                      <a:pPr fontAlgn="ctr"/>
                      <a:r>
                        <a:rPr lang="de-DE" sz="1800" b="0" i="0" kern="1200" dirty="0">
                          <a:solidFill>
                            <a:schemeClr val="dk1"/>
                          </a:solidFill>
                          <a:effectLst/>
                          <a:latin typeface="+mn-lt"/>
                          <a:ea typeface="+mn-ea"/>
                          <a:cs typeface="+mn-cs"/>
                        </a:rPr>
                        <a:t>Norbert Krüger</a:t>
                      </a:r>
                    </a:p>
                    <a:p>
                      <a:pPr fontAlgn="ctr"/>
                      <a:r>
                        <a:rPr lang="de-DE" sz="1800" b="0" i="0" kern="1200" dirty="0">
                          <a:solidFill>
                            <a:schemeClr val="dk1"/>
                          </a:solidFill>
                          <a:effectLst/>
                          <a:latin typeface="+mn-lt"/>
                          <a:ea typeface="+mn-ea"/>
                          <a:cs typeface="+mn-cs"/>
                        </a:rPr>
                        <a:t>Christoph von der Malsburg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Laurenz Wiskott</a:t>
                      </a:r>
                    </a:p>
                    <a:p>
                      <a:br>
                        <a:rPr lang="de-DE" sz="1800" b="0" i="0" kern="1200" dirty="0">
                          <a:solidFill>
                            <a:schemeClr val="dk1"/>
                          </a:solidFill>
                          <a:effectLst/>
                          <a:latin typeface="+mn-lt"/>
                          <a:ea typeface="+mn-ea"/>
                          <a:cs typeface="+mn-cs"/>
                        </a:rPr>
                      </a:b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Face recognition by elastic bunch graph matching</a:t>
                      </a:r>
                    </a:p>
                  </a:txBody>
                  <a:tcPr/>
                </a:tc>
                <a:tc>
                  <a:txBody>
                    <a:bodyPr/>
                    <a:lstStyle/>
                    <a:p>
                      <a:r>
                        <a:rPr lang="en-US" sz="1800" b="0" i="0" kern="1200" dirty="0">
                          <a:solidFill>
                            <a:schemeClr val="dk1"/>
                          </a:solidFill>
                          <a:effectLst/>
                          <a:latin typeface="+mn-lt"/>
                          <a:ea typeface="+mn-ea"/>
                          <a:cs typeface="+mn-cs"/>
                        </a:rPr>
                        <a:t>A system for recognizing human faces from single images out of a large database with one image per person. </a:t>
                      </a:r>
                      <a:endParaRPr lang="en-IN" dirty="0"/>
                    </a:p>
                  </a:txBody>
                  <a:tcPr/>
                </a:tc>
                <a:extLst>
                  <a:ext uri="{0D108BD9-81ED-4DB2-BD59-A6C34878D82A}">
                    <a16:rowId xmlns:a16="http://schemas.microsoft.com/office/drawing/2014/main" val="2940535555"/>
                  </a:ext>
                </a:extLst>
              </a:tr>
              <a:tr h="370840">
                <a:tc>
                  <a:txBody>
                    <a:bodyPr/>
                    <a:lstStyle/>
                    <a:p>
                      <a:r>
                        <a:rPr lang="en-US" dirty="0"/>
                        <a:t>11</a:t>
                      </a:r>
                      <a:endParaRPr lang="en-IN" dirty="0"/>
                    </a:p>
                  </a:txBody>
                  <a:tcPr/>
                </a:tc>
                <a:tc>
                  <a:txBody>
                    <a:bodyPr/>
                    <a:lstStyle/>
                    <a:p>
                      <a:r>
                        <a:rPr lang="en-US" dirty="0"/>
                        <a:t>1990</a:t>
                      </a:r>
                      <a:endParaRPr lang="en-IN" dirty="0"/>
                    </a:p>
                  </a:txBody>
                  <a:tcPr/>
                </a:tc>
                <a:tc>
                  <a:txBody>
                    <a:bodyPr/>
                    <a:lstStyle/>
                    <a:p>
                      <a:r>
                        <a:rPr lang="en-IN" sz="1800" b="0" i="0" kern="1200" dirty="0">
                          <a:solidFill>
                            <a:schemeClr val="dk1"/>
                          </a:solidFill>
                          <a:effectLst/>
                          <a:latin typeface="+mn-lt"/>
                          <a:ea typeface="+mn-ea"/>
                          <a:cs typeface="+mn-cs"/>
                        </a:rPr>
                        <a:t>KW Gartner, AK Uyeda</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Electronic door lock</a:t>
                      </a:r>
                    </a:p>
                  </a:txBody>
                  <a:tcPr/>
                </a:tc>
                <a:tc>
                  <a:txBody>
                    <a:bodyPr/>
                    <a:lstStyle/>
                    <a:p>
                      <a:r>
                        <a:rPr lang="en-US" sz="1800" b="0" i="0" kern="1200" dirty="0">
                          <a:solidFill>
                            <a:schemeClr val="dk1"/>
                          </a:solidFill>
                          <a:effectLst/>
                          <a:latin typeface="+mn-lt"/>
                          <a:ea typeface="+mn-ea"/>
                          <a:cs typeface="+mn-cs"/>
                        </a:rPr>
                        <a:t> The door locking bolt being accomplished after entry of the predetermined code</a:t>
                      </a:r>
                      <a:endParaRPr lang="en-US" dirty="0"/>
                    </a:p>
                  </a:txBody>
                  <a:tcPr/>
                </a:tc>
                <a:extLst>
                  <a:ext uri="{0D108BD9-81ED-4DB2-BD59-A6C34878D82A}">
                    <a16:rowId xmlns:a16="http://schemas.microsoft.com/office/drawing/2014/main" val="3698018977"/>
                  </a:ext>
                </a:extLst>
              </a:tr>
              <a:tr h="370840">
                <a:tc>
                  <a:txBody>
                    <a:bodyPr/>
                    <a:lstStyle/>
                    <a:p>
                      <a:r>
                        <a:rPr lang="en-US" dirty="0"/>
                        <a:t>12</a:t>
                      </a:r>
                      <a:endParaRPr lang="en-IN" dirty="0"/>
                    </a:p>
                  </a:txBody>
                  <a:tcPr/>
                </a:tc>
                <a:tc>
                  <a:txBody>
                    <a:bodyPr/>
                    <a:lstStyle/>
                    <a:p>
                      <a:r>
                        <a:rPr lang="en-US" dirty="0"/>
                        <a:t>1962</a:t>
                      </a:r>
                      <a:endParaRPr lang="en-IN" dirty="0"/>
                    </a:p>
                  </a:txBody>
                  <a:tcPr/>
                </a:tc>
                <a:tc>
                  <a:txBody>
                    <a:bodyPr/>
                    <a:lstStyle/>
                    <a:p>
                      <a:r>
                        <a:rPr lang="en-IN" sz="1800" b="0" i="0" kern="1200" dirty="0">
                          <a:solidFill>
                            <a:schemeClr val="dk1"/>
                          </a:solidFill>
                          <a:effectLst/>
                          <a:latin typeface="+mn-lt"/>
                          <a:ea typeface="+mn-ea"/>
                          <a:cs typeface="+mn-cs"/>
                        </a:rPr>
                        <a:t>E. J. LEONARD</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 Multi-digit electrical door lock</a:t>
                      </a:r>
                    </a:p>
                  </a:txBody>
                  <a:tcPr/>
                </a:tc>
                <a:tc>
                  <a:txBody>
                    <a:bodyPr/>
                    <a:lstStyle/>
                    <a:p>
                      <a:r>
                        <a:rPr lang="en-US" dirty="0"/>
                        <a:t>In this project a multi digit locking number is used to unlock the door</a:t>
                      </a:r>
                      <a:endParaRPr lang="en-IN" dirty="0"/>
                    </a:p>
                  </a:txBody>
                  <a:tcPr/>
                </a:tc>
                <a:extLst>
                  <a:ext uri="{0D108BD9-81ED-4DB2-BD59-A6C34878D82A}">
                    <a16:rowId xmlns:a16="http://schemas.microsoft.com/office/drawing/2014/main" val="1461111351"/>
                  </a:ext>
                </a:extLst>
              </a:tr>
            </a:tbl>
          </a:graphicData>
        </a:graphic>
      </p:graphicFrame>
    </p:spTree>
    <p:extLst>
      <p:ext uri="{BB962C8B-B14F-4D97-AF65-F5344CB8AC3E}">
        <p14:creationId xmlns:p14="http://schemas.microsoft.com/office/powerpoint/2010/main" val="1284894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603B31-CE0F-4A35-9A0C-CD1550EDEF23}"/>
              </a:ext>
            </a:extLst>
          </p:cNvPr>
          <p:cNvSpPr>
            <a:spLocks noGrp="1"/>
          </p:cNvSpPr>
          <p:nvPr>
            <p:ph type="title"/>
          </p:nvPr>
        </p:nvSpPr>
        <p:spPr/>
        <p:txBody>
          <a:bodyPr/>
          <a:lstStyle/>
          <a:p>
            <a:r>
              <a:rPr lang="en-US" b="1" dirty="0"/>
              <a:t>RESEARCH GAP</a:t>
            </a:r>
            <a:endParaRPr lang="en-IN" b="1" dirty="0"/>
          </a:p>
        </p:txBody>
      </p:sp>
      <p:sp>
        <p:nvSpPr>
          <p:cNvPr id="4" name="Content Placeholder 3">
            <a:extLst>
              <a:ext uri="{FF2B5EF4-FFF2-40B4-BE49-F238E27FC236}">
                <a16:creationId xmlns:a16="http://schemas.microsoft.com/office/drawing/2014/main" id="{A7E58C18-44CF-47AB-93F0-876582E00EDB}"/>
              </a:ext>
            </a:extLst>
          </p:cNvPr>
          <p:cNvSpPr>
            <a:spLocks noGrp="1"/>
          </p:cNvSpPr>
          <p:nvPr>
            <p:ph idx="1"/>
          </p:nvPr>
        </p:nvSpPr>
        <p:spPr/>
        <p:txBody>
          <a:bodyPr/>
          <a:lstStyle/>
          <a:p>
            <a:r>
              <a:rPr lang="en-US" dirty="0"/>
              <a:t>From the above literature surveys  we can infer that neither smart door lock system nor facial recognition have been incorporated with each other using deep learning</a:t>
            </a:r>
          </a:p>
          <a:p>
            <a:r>
              <a:rPr lang="en-US" dirty="0"/>
              <a:t>In our project we have incorporated  both these technologies together using deep learning and facial recognition techniques.</a:t>
            </a:r>
          </a:p>
          <a:p>
            <a:r>
              <a:rPr lang="en-US" dirty="0"/>
              <a:t>Using deep learning the accuracy is significantly increased and thus security is enhanced. </a:t>
            </a:r>
          </a:p>
          <a:p>
            <a:endParaRPr lang="en-US" dirty="0"/>
          </a:p>
          <a:p>
            <a:pPr marL="0" indent="0">
              <a:buNone/>
            </a:pPr>
            <a:endParaRPr lang="en-US" dirty="0"/>
          </a:p>
        </p:txBody>
      </p:sp>
    </p:spTree>
    <p:extLst>
      <p:ext uri="{BB962C8B-B14F-4D97-AF65-F5344CB8AC3E}">
        <p14:creationId xmlns:p14="http://schemas.microsoft.com/office/powerpoint/2010/main" val="2335009215"/>
      </p:ext>
    </p:extLst>
  </p:cSld>
  <p:clrMapOvr>
    <a:masterClrMapping/>
  </p:clrMapOvr>
  <mc:AlternateContent xmlns:mc="http://schemas.openxmlformats.org/markup-compatibility/2006" xmlns:p14="http://schemas.microsoft.com/office/powerpoint/2010/main">
    <mc:Choice Requires="p14">
      <p:transition spd="slow" p14:dur="2000" advTm="2727"/>
    </mc:Choice>
    <mc:Fallback xmlns="">
      <p:transition spd="slow" advTm="272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231F8-DAFD-46E4-8055-786EEC4B0C28}"/>
              </a:ext>
            </a:extLst>
          </p:cNvPr>
          <p:cNvSpPr>
            <a:spLocks noGrp="1"/>
          </p:cNvSpPr>
          <p:nvPr>
            <p:ph type="title"/>
          </p:nvPr>
        </p:nvSpPr>
        <p:spPr/>
        <p:txBody>
          <a:bodyPr/>
          <a:lstStyle/>
          <a:p>
            <a:r>
              <a:rPr lang="en-US" b="1" dirty="0"/>
              <a:t>CONCEPTUAL DESIGN</a:t>
            </a:r>
            <a:endParaRPr lang="en-IN" b="1" dirty="0"/>
          </a:p>
        </p:txBody>
      </p:sp>
      <p:sp>
        <p:nvSpPr>
          <p:cNvPr id="3" name="Content Placeholder 2">
            <a:extLst>
              <a:ext uri="{FF2B5EF4-FFF2-40B4-BE49-F238E27FC236}">
                <a16:creationId xmlns:a16="http://schemas.microsoft.com/office/drawing/2014/main" id="{B4A5FAC7-4B38-4F02-B758-357711A44DF2}"/>
              </a:ext>
            </a:extLst>
          </p:cNvPr>
          <p:cNvSpPr>
            <a:spLocks noGrp="1"/>
          </p:cNvSpPr>
          <p:nvPr>
            <p:ph idx="1"/>
          </p:nvPr>
        </p:nvSpPr>
        <p:spPr>
          <a:xfrm>
            <a:off x="913795" y="1662927"/>
            <a:ext cx="10353762" cy="5091834"/>
          </a:xfrm>
        </p:spPr>
        <p:txBody>
          <a:bodyPr>
            <a:normAutofit fontScale="62500" lnSpcReduction="20000"/>
          </a:bodyPr>
          <a:lstStyle/>
          <a:p>
            <a:r>
              <a:rPr lang="en-US" sz="3600" b="1" dirty="0"/>
              <a:t>MATERIALS</a:t>
            </a:r>
            <a:r>
              <a:rPr lang="en-US" sz="3600" dirty="0"/>
              <a:t>:</a:t>
            </a:r>
          </a:p>
          <a:p>
            <a:pPr lvl="2"/>
            <a:r>
              <a:rPr lang="en-US" sz="2900" b="1" dirty="0"/>
              <a:t>FABRICATION</a:t>
            </a:r>
          </a:p>
          <a:p>
            <a:pPr lvl="3"/>
            <a:r>
              <a:rPr lang="en-US" sz="2900" dirty="0"/>
              <a:t>Plywood (3*2.5 Feet)</a:t>
            </a:r>
          </a:p>
          <a:p>
            <a:pPr lvl="3"/>
            <a:r>
              <a:rPr lang="en-US" sz="2900" dirty="0"/>
              <a:t>Nails (3\4 inch)</a:t>
            </a:r>
          </a:p>
          <a:p>
            <a:pPr lvl="3"/>
            <a:r>
              <a:rPr lang="en-US" sz="2900" dirty="0"/>
              <a:t>Nut and Bolts</a:t>
            </a:r>
          </a:p>
          <a:p>
            <a:pPr lvl="3"/>
            <a:r>
              <a:rPr lang="en-US" sz="2900" dirty="0"/>
              <a:t>Hinge 2 pieces</a:t>
            </a:r>
          </a:p>
          <a:p>
            <a:pPr lvl="3"/>
            <a:r>
              <a:rPr lang="en-US" sz="2900" dirty="0"/>
              <a:t>Gear</a:t>
            </a:r>
          </a:p>
          <a:p>
            <a:pPr lvl="3"/>
            <a:r>
              <a:rPr lang="en-US" sz="2900" dirty="0"/>
              <a:t>Rack</a:t>
            </a:r>
          </a:p>
          <a:p>
            <a:pPr lvl="3"/>
            <a:r>
              <a:rPr lang="en-US" sz="2900" dirty="0"/>
              <a:t>U – Clamps (3 pieces)</a:t>
            </a:r>
          </a:p>
          <a:p>
            <a:pPr lvl="2"/>
            <a:endParaRPr lang="en-US" sz="2900" dirty="0"/>
          </a:p>
          <a:p>
            <a:pPr lvl="2"/>
            <a:r>
              <a:rPr lang="en-US" sz="2900" b="1" dirty="0"/>
              <a:t>DESIGN SOFTWARE:</a:t>
            </a:r>
          </a:p>
          <a:p>
            <a:pPr lvl="3"/>
            <a:r>
              <a:rPr lang="en-US" sz="2900"/>
              <a:t>AUTOCAD</a:t>
            </a:r>
            <a:endParaRPr lang="en-US" sz="2900" dirty="0"/>
          </a:p>
          <a:p>
            <a:pPr lvl="3"/>
            <a:endParaRPr lang="en-US" sz="1500" dirty="0"/>
          </a:p>
          <a:p>
            <a:pPr marL="1371600" lvl="3" indent="0">
              <a:buNone/>
            </a:pPr>
            <a:endParaRPr lang="en-US" sz="1500" dirty="0"/>
          </a:p>
          <a:p>
            <a:pPr lvl="3"/>
            <a:endParaRPr lang="en-US" sz="1100" dirty="0"/>
          </a:p>
          <a:p>
            <a:pPr marL="0" indent="0">
              <a:buNone/>
            </a:pPr>
            <a:r>
              <a:rPr lang="en-IN" dirty="0"/>
              <a:t>		</a:t>
            </a:r>
          </a:p>
          <a:p>
            <a:endParaRPr lang="en-IN" dirty="0"/>
          </a:p>
        </p:txBody>
      </p:sp>
    </p:spTree>
    <p:extLst>
      <p:ext uri="{BB962C8B-B14F-4D97-AF65-F5344CB8AC3E}">
        <p14:creationId xmlns:p14="http://schemas.microsoft.com/office/powerpoint/2010/main" val="465635932"/>
      </p:ext>
    </p:extLst>
  </p:cSld>
  <p:clrMapOvr>
    <a:masterClrMapping/>
  </p:clrMapOvr>
  <mc:AlternateContent xmlns:mc="http://schemas.openxmlformats.org/markup-compatibility/2006" xmlns:p14="http://schemas.microsoft.com/office/powerpoint/2010/main">
    <mc:Choice Requires="p14">
      <p:transition spd="slow" p14:dur="2000" advTm="2746"/>
    </mc:Choice>
    <mc:Fallback xmlns="">
      <p:transition spd="slow" advTm="274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18BD8-AFFC-4309-88C8-53C53D051FB3}"/>
              </a:ext>
            </a:extLst>
          </p:cNvPr>
          <p:cNvSpPr>
            <a:spLocks noGrp="1"/>
          </p:cNvSpPr>
          <p:nvPr>
            <p:ph type="title"/>
          </p:nvPr>
        </p:nvSpPr>
        <p:spPr>
          <a:xfrm>
            <a:off x="951895" y="365761"/>
            <a:ext cx="8976965" cy="723900"/>
          </a:xfrm>
        </p:spPr>
        <p:txBody>
          <a:bodyPr/>
          <a:lstStyle/>
          <a:p>
            <a:r>
              <a:rPr lang="en-US" sz="3600" dirty="0"/>
              <a:t>ELECTRICAL COMPONENETS:</a:t>
            </a:r>
            <a:endParaRPr lang="en-IN" dirty="0"/>
          </a:p>
        </p:txBody>
      </p:sp>
      <p:graphicFrame>
        <p:nvGraphicFramePr>
          <p:cNvPr id="5" name="Content Placeholder 4">
            <a:extLst>
              <a:ext uri="{FF2B5EF4-FFF2-40B4-BE49-F238E27FC236}">
                <a16:creationId xmlns:a16="http://schemas.microsoft.com/office/drawing/2014/main" id="{AD7EFAFE-68B1-41A8-A21A-D2688AF3CC9D}"/>
              </a:ext>
            </a:extLst>
          </p:cNvPr>
          <p:cNvGraphicFramePr>
            <a:graphicFrameLocks noGrp="1"/>
          </p:cNvGraphicFramePr>
          <p:nvPr>
            <p:ph idx="1"/>
            <p:extLst>
              <p:ext uri="{D42A27DB-BD31-4B8C-83A1-F6EECF244321}">
                <p14:modId xmlns:p14="http://schemas.microsoft.com/office/powerpoint/2010/main" val="4248794716"/>
              </p:ext>
            </p:extLst>
          </p:nvPr>
        </p:nvGraphicFramePr>
        <p:xfrm>
          <a:off x="487680" y="1417320"/>
          <a:ext cx="10353156" cy="4993445"/>
        </p:xfrm>
        <a:graphic>
          <a:graphicData uri="http://schemas.openxmlformats.org/drawingml/2006/table">
            <a:tbl>
              <a:tblPr firstRow="1" bandRow="1">
                <a:tableStyleId>{2D5ABB26-0587-4C30-8999-92F81FD0307C}</a:tableStyleId>
              </a:tblPr>
              <a:tblGrid>
                <a:gridCol w="5176578">
                  <a:extLst>
                    <a:ext uri="{9D8B030D-6E8A-4147-A177-3AD203B41FA5}">
                      <a16:colId xmlns:a16="http://schemas.microsoft.com/office/drawing/2014/main" val="1826879718"/>
                    </a:ext>
                  </a:extLst>
                </a:gridCol>
                <a:gridCol w="5176578">
                  <a:extLst>
                    <a:ext uri="{9D8B030D-6E8A-4147-A177-3AD203B41FA5}">
                      <a16:colId xmlns:a16="http://schemas.microsoft.com/office/drawing/2014/main" val="831805443"/>
                    </a:ext>
                  </a:extLst>
                </a:gridCol>
              </a:tblGrid>
              <a:tr h="3452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Servo Motor</a:t>
                      </a:r>
                      <a:r>
                        <a:rPr lang="en-US" sz="1800" dirty="0"/>
                        <a:t>:</a:t>
                      </a:r>
                      <a:endParaRPr lang="en-US" sz="18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rPr>
                        <a:t>Model: MG995</a:t>
                      </a:r>
                    </a:p>
                  </a:txBody>
                  <a:tcPr/>
                </a:tc>
                <a:extLst>
                  <a:ext uri="{0D108BD9-81ED-4DB2-BD59-A6C34878D82A}">
                    <a16:rowId xmlns:a16="http://schemas.microsoft.com/office/drawing/2014/main" val="4167962415"/>
                  </a:ext>
                </a:extLst>
              </a:tr>
              <a:tr h="345245">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rPr>
                        <a:t>Weight: 55 gm</a:t>
                      </a:r>
                    </a:p>
                  </a:txBody>
                  <a:tcPr/>
                </a:tc>
                <a:extLst>
                  <a:ext uri="{0D108BD9-81ED-4DB2-BD59-A6C34878D82A}">
                    <a16:rowId xmlns:a16="http://schemas.microsoft.com/office/drawing/2014/main" val="460755883"/>
                  </a:ext>
                </a:extLst>
              </a:tr>
              <a:tr h="345245">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rPr>
                        <a:t>Operating voltage: 4.8V~ 7.2V</a:t>
                      </a:r>
                    </a:p>
                  </a:txBody>
                  <a:tcPr/>
                </a:tc>
                <a:extLst>
                  <a:ext uri="{0D108BD9-81ED-4DB2-BD59-A6C34878D82A}">
                    <a16:rowId xmlns:a16="http://schemas.microsoft.com/office/drawing/2014/main" val="2011279984"/>
                  </a:ext>
                </a:extLst>
              </a:tr>
              <a:tr h="345245">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rPr>
                        <a:t>Servo Plug: JR</a:t>
                      </a:r>
                    </a:p>
                  </a:txBody>
                  <a:tcPr/>
                </a:tc>
                <a:extLst>
                  <a:ext uri="{0D108BD9-81ED-4DB2-BD59-A6C34878D82A}">
                    <a16:rowId xmlns:a16="http://schemas.microsoft.com/office/drawing/2014/main" val="2227980349"/>
                  </a:ext>
                </a:extLst>
              </a:tr>
              <a:tr h="345245">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rPr>
                        <a:t>Stall torque @4.8V : 10 kg-cm</a:t>
                      </a:r>
                    </a:p>
                  </a:txBody>
                  <a:tcPr/>
                </a:tc>
                <a:extLst>
                  <a:ext uri="{0D108BD9-81ED-4DB2-BD59-A6C34878D82A}">
                    <a16:rowId xmlns:a16="http://schemas.microsoft.com/office/drawing/2014/main" val="386354553"/>
                  </a:ext>
                </a:extLst>
              </a:tr>
              <a:tr h="678180">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rPr>
                        <a:t>Stall torque @6.6V : 12 kg-cm</a:t>
                      </a:r>
                    </a:p>
                  </a:txBody>
                  <a:tcPr/>
                </a:tc>
                <a:extLst>
                  <a:ext uri="{0D108BD9-81ED-4DB2-BD59-A6C34878D82A}">
                    <a16:rowId xmlns:a16="http://schemas.microsoft.com/office/drawing/2014/main" val="3559996951"/>
                  </a:ext>
                </a:extLst>
              </a:tr>
              <a:tr h="3452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Arduino Uno R3:</a:t>
                      </a:r>
                      <a:endParaRPr lang="en-US" sz="18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Microcontroller:  ATmega328</a:t>
                      </a:r>
                    </a:p>
                  </a:txBody>
                  <a:tcPr/>
                </a:tc>
                <a:extLst>
                  <a:ext uri="{0D108BD9-81ED-4DB2-BD59-A6C34878D82A}">
                    <a16:rowId xmlns:a16="http://schemas.microsoft.com/office/drawing/2014/main" val="32938100"/>
                  </a:ext>
                </a:extLst>
              </a:tr>
              <a:tr h="345245">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Operating Voltage: 5V</a:t>
                      </a:r>
                    </a:p>
                  </a:txBody>
                  <a:tcPr/>
                </a:tc>
                <a:extLst>
                  <a:ext uri="{0D108BD9-81ED-4DB2-BD59-A6C34878D82A}">
                    <a16:rowId xmlns:a16="http://schemas.microsoft.com/office/drawing/2014/main" val="3556571661"/>
                  </a:ext>
                </a:extLst>
              </a:tr>
              <a:tr h="345245">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Input Voltage (recommended):  7-12V</a:t>
                      </a:r>
                    </a:p>
                  </a:txBody>
                  <a:tcPr/>
                </a:tc>
                <a:extLst>
                  <a:ext uri="{0D108BD9-81ED-4DB2-BD59-A6C34878D82A}">
                    <a16:rowId xmlns:a16="http://schemas.microsoft.com/office/drawing/2014/main" val="2948762484"/>
                  </a:ext>
                </a:extLst>
              </a:tr>
              <a:tr h="345245">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Clock Speed: 16 MHz</a:t>
                      </a:r>
                    </a:p>
                  </a:txBody>
                  <a:tcPr/>
                </a:tc>
                <a:extLst>
                  <a:ext uri="{0D108BD9-81ED-4DB2-BD59-A6C34878D82A}">
                    <a16:rowId xmlns:a16="http://schemas.microsoft.com/office/drawing/2014/main" val="1418736117"/>
                  </a:ext>
                </a:extLst>
              </a:tr>
              <a:tr h="627185">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t>DC Current per I/O Pin: 40 mA</a:t>
                      </a:r>
                      <a:endParaRPr lang="en-US" sz="1800" dirty="0"/>
                    </a:p>
                  </a:txBody>
                  <a:tcPr/>
                </a:tc>
                <a:extLst>
                  <a:ext uri="{0D108BD9-81ED-4DB2-BD59-A6C34878D82A}">
                    <a16:rowId xmlns:a16="http://schemas.microsoft.com/office/drawing/2014/main" val="2125137015"/>
                  </a:ext>
                </a:extLst>
              </a:tr>
              <a:tr h="3452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Power Distribution Board Version 2:</a:t>
                      </a:r>
                      <a:endParaRPr lang="en-US" sz="1800" b="1" dirty="0"/>
                    </a:p>
                  </a:txBody>
                  <a:tcPr/>
                </a:tc>
                <a:tc>
                  <a:txBody>
                    <a:bodyPr/>
                    <a:lstStyle/>
                    <a:p>
                      <a:r>
                        <a:rPr lang="en-IN" dirty="0"/>
                        <a:t>Input voltage: 12v</a:t>
                      </a:r>
                    </a:p>
                  </a:txBody>
                  <a:tcPr/>
                </a:tc>
                <a:extLst>
                  <a:ext uri="{0D108BD9-81ED-4DB2-BD59-A6C34878D82A}">
                    <a16:rowId xmlns:a16="http://schemas.microsoft.com/office/drawing/2014/main" val="3903244465"/>
                  </a:ext>
                </a:extLst>
              </a:tr>
            </a:tbl>
          </a:graphicData>
        </a:graphic>
      </p:graphicFrame>
    </p:spTree>
    <p:extLst>
      <p:ext uri="{BB962C8B-B14F-4D97-AF65-F5344CB8AC3E}">
        <p14:creationId xmlns:p14="http://schemas.microsoft.com/office/powerpoint/2010/main" val="4199485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3B5260-DE7D-47BA-A7E1-1E7DBFEABDEE}"/>
              </a:ext>
            </a:extLst>
          </p:cNvPr>
          <p:cNvSpPr>
            <a:spLocks noGrp="1"/>
          </p:cNvSpPr>
          <p:nvPr>
            <p:ph idx="1"/>
          </p:nvPr>
        </p:nvSpPr>
        <p:spPr>
          <a:xfrm>
            <a:off x="2431895" y="1769387"/>
            <a:ext cx="7611265" cy="5020034"/>
          </a:xfrm>
        </p:spPr>
        <p:txBody>
          <a:bodyPr>
            <a:normAutofit/>
          </a:bodyPr>
          <a:lstStyle/>
          <a:p>
            <a:pPr marL="0" indent="0">
              <a:buNone/>
            </a:pPr>
            <a:r>
              <a:rPr lang="en-IN" sz="1800" b="1" dirty="0"/>
              <a:t>CIRCUIT:			</a:t>
            </a:r>
            <a:r>
              <a:rPr lang="en-IN" dirty="0"/>
              <a:t>Arduino </a:t>
            </a:r>
            <a:r>
              <a:rPr lang="en-IN" sz="1800" dirty="0"/>
              <a:t>UNO R3</a:t>
            </a:r>
          </a:p>
          <a:p>
            <a:pPr marL="914400" lvl="2" indent="0">
              <a:buNone/>
            </a:pPr>
            <a:r>
              <a:rPr lang="en-IN" dirty="0"/>
              <a:t>			</a:t>
            </a:r>
            <a:r>
              <a:rPr lang="en-IN" sz="1800" dirty="0"/>
              <a:t>Servo motor</a:t>
            </a:r>
          </a:p>
          <a:p>
            <a:pPr marL="914400" lvl="2" indent="0">
              <a:buNone/>
            </a:pPr>
            <a:r>
              <a:rPr lang="en-IN" sz="1800" dirty="0"/>
              <a:t>			Power Distribution Board</a:t>
            </a:r>
          </a:p>
          <a:p>
            <a:pPr marL="914400" lvl="2" indent="0">
              <a:buNone/>
            </a:pPr>
            <a:r>
              <a:rPr lang="en-IN" sz="1800" dirty="0"/>
              <a:t>			Jumper Wires</a:t>
            </a:r>
          </a:p>
          <a:p>
            <a:pPr marL="914400" lvl="2" indent="0">
              <a:buNone/>
            </a:pPr>
            <a:endParaRPr lang="en-IN" dirty="0"/>
          </a:p>
          <a:p>
            <a:pPr marL="0" indent="0">
              <a:buNone/>
            </a:pPr>
            <a:r>
              <a:rPr lang="en-IN" sz="1800" b="1" dirty="0"/>
              <a:t>SOFTWARE:</a:t>
            </a:r>
            <a:r>
              <a:rPr lang="en-IN" b="1" dirty="0"/>
              <a:t>			</a:t>
            </a:r>
            <a:r>
              <a:rPr lang="en-IN" sz="1800" dirty="0"/>
              <a:t>Python 3.7 IDE</a:t>
            </a:r>
          </a:p>
          <a:p>
            <a:pPr marL="914400" lvl="2" indent="0">
              <a:buNone/>
            </a:pPr>
            <a:r>
              <a:rPr lang="en-IN" dirty="0"/>
              <a:t>			</a:t>
            </a:r>
            <a:r>
              <a:rPr lang="en-IN" sz="1800" dirty="0"/>
              <a:t>IP Webcam App</a:t>
            </a:r>
          </a:p>
          <a:p>
            <a:pPr marL="914400" lvl="2" indent="0">
              <a:buNone/>
            </a:pPr>
            <a:r>
              <a:rPr lang="en-IN" sz="1800" dirty="0"/>
              <a:t>			Arduino</a:t>
            </a:r>
          </a:p>
          <a:p>
            <a:pPr marL="914400" lvl="2" indent="0">
              <a:buNone/>
            </a:pPr>
            <a:endParaRPr lang="en-IN" dirty="0"/>
          </a:p>
          <a:p>
            <a:pPr marL="0" indent="0">
              <a:buNone/>
            </a:pPr>
            <a:endParaRPr lang="en-IN" dirty="0"/>
          </a:p>
        </p:txBody>
      </p:sp>
      <p:sp>
        <p:nvSpPr>
          <p:cNvPr id="2" name="TextBox 1">
            <a:extLst>
              <a:ext uri="{FF2B5EF4-FFF2-40B4-BE49-F238E27FC236}">
                <a16:creationId xmlns:a16="http://schemas.microsoft.com/office/drawing/2014/main" id="{D4E0B980-0249-4DCA-9118-F555A9E3FB6B}"/>
              </a:ext>
            </a:extLst>
          </p:cNvPr>
          <p:cNvSpPr txBox="1"/>
          <p:nvPr/>
        </p:nvSpPr>
        <p:spPr>
          <a:xfrm>
            <a:off x="3055620" y="571500"/>
            <a:ext cx="5326380" cy="523220"/>
          </a:xfrm>
          <a:prstGeom prst="rect">
            <a:avLst/>
          </a:prstGeom>
          <a:noFill/>
        </p:spPr>
        <p:txBody>
          <a:bodyPr wrap="square" rtlCol="0">
            <a:spAutoFit/>
          </a:bodyPr>
          <a:lstStyle/>
          <a:p>
            <a:r>
              <a:rPr lang="en-IN" sz="2800" b="1" dirty="0"/>
              <a:t>OTHER COMPONENTS</a:t>
            </a:r>
            <a:r>
              <a:rPr lang="en-IN" sz="2800" dirty="0"/>
              <a:t>:</a:t>
            </a:r>
          </a:p>
        </p:txBody>
      </p:sp>
    </p:spTree>
    <p:extLst>
      <p:ext uri="{BB962C8B-B14F-4D97-AF65-F5344CB8AC3E}">
        <p14:creationId xmlns:p14="http://schemas.microsoft.com/office/powerpoint/2010/main" val="3289514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5193B-235A-43EC-A942-284E070AE408}"/>
              </a:ext>
            </a:extLst>
          </p:cNvPr>
          <p:cNvSpPr>
            <a:spLocks noGrp="1"/>
          </p:cNvSpPr>
          <p:nvPr>
            <p:ph type="title"/>
          </p:nvPr>
        </p:nvSpPr>
        <p:spPr>
          <a:xfrm>
            <a:off x="761395" y="91440"/>
            <a:ext cx="10353761" cy="1326321"/>
          </a:xfrm>
        </p:spPr>
        <p:txBody>
          <a:bodyPr/>
          <a:lstStyle/>
          <a:p>
            <a:r>
              <a:rPr lang="en-IN" dirty="0"/>
              <a:t>COMPONENTS</a:t>
            </a:r>
          </a:p>
        </p:txBody>
      </p:sp>
      <p:pic>
        <p:nvPicPr>
          <p:cNvPr id="4" name="Picture 3">
            <a:extLst>
              <a:ext uri="{FF2B5EF4-FFF2-40B4-BE49-F238E27FC236}">
                <a16:creationId xmlns:a16="http://schemas.microsoft.com/office/drawing/2014/main" id="{1A6D34A5-5A51-4E4A-9EEF-343B94840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694" y="2044517"/>
            <a:ext cx="4469784" cy="3352338"/>
          </a:xfrm>
          <a:prstGeom prst="rect">
            <a:avLst/>
          </a:prstGeom>
        </p:spPr>
      </p:pic>
      <p:sp>
        <p:nvSpPr>
          <p:cNvPr id="5" name="TextBox 4">
            <a:extLst>
              <a:ext uri="{FF2B5EF4-FFF2-40B4-BE49-F238E27FC236}">
                <a16:creationId xmlns:a16="http://schemas.microsoft.com/office/drawing/2014/main" id="{13F72672-5BB9-4BE4-A12E-E2F9347856B3}"/>
              </a:ext>
            </a:extLst>
          </p:cNvPr>
          <p:cNvSpPr txBox="1"/>
          <p:nvPr/>
        </p:nvSpPr>
        <p:spPr>
          <a:xfrm>
            <a:off x="5423925" y="2128898"/>
            <a:ext cx="1028700" cy="369332"/>
          </a:xfrm>
          <a:prstGeom prst="rect">
            <a:avLst/>
          </a:prstGeom>
          <a:noFill/>
        </p:spPr>
        <p:txBody>
          <a:bodyPr wrap="square" rtlCol="0">
            <a:spAutoFit/>
          </a:bodyPr>
          <a:lstStyle/>
          <a:p>
            <a:r>
              <a:rPr lang="en-IN" dirty="0"/>
              <a:t>PINION</a:t>
            </a:r>
          </a:p>
        </p:txBody>
      </p:sp>
      <p:sp>
        <p:nvSpPr>
          <p:cNvPr id="6" name="TextBox 5">
            <a:extLst>
              <a:ext uri="{FF2B5EF4-FFF2-40B4-BE49-F238E27FC236}">
                <a16:creationId xmlns:a16="http://schemas.microsoft.com/office/drawing/2014/main" id="{31FC521A-DD24-409B-BBD1-F86C34707668}"/>
              </a:ext>
            </a:extLst>
          </p:cNvPr>
          <p:cNvSpPr txBox="1"/>
          <p:nvPr/>
        </p:nvSpPr>
        <p:spPr>
          <a:xfrm>
            <a:off x="1783080" y="2583638"/>
            <a:ext cx="1127760" cy="369332"/>
          </a:xfrm>
          <a:prstGeom prst="rect">
            <a:avLst/>
          </a:prstGeom>
          <a:noFill/>
        </p:spPr>
        <p:txBody>
          <a:bodyPr wrap="square" rtlCol="0">
            <a:spAutoFit/>
          </a:bodyPr>
          <a:lstStyle/>
          <a:p>
            <a:r>
              <a:rPr lang="en-IN" dirty="0"/>
              <a:t>HINGES</a:t>
            </a:r>
          </a:p>
        </p:txBody>
      </p:sp>
      <p:sp>
        <p:nvSpPr>
          <p:cNvPr id="7" name="TextBox 6">
            <a:extLst>
              <a:ext uri="{FF2B5EF4-FFF2-40B4-BE49-F238E27FC236}">
                <a16:creationId xmlns:a16="http://schemas.microsoft.com/office/drawing/2014/main" id="{DF311513-3AD4-4545-98ED-754257BE5580}"/>
              </a:ext>
            </a:extLst>
          </p:cNvPr>
          <p:cNvSpPr txBox="1"/>
          <p:nvPr/>
        </p:nvSpPr>
        <p:spPr>
          <a:xfrm>
            <a:off x="6649415" y="1944232"/>
            <a:ext cx="1386840" cy="369332"/>
          </a:xfrm>
          <a:prstGeom prst="rect">
            <a:avLst/>
          </a:prstGeom>
          <a:noFill/>
        </p:spPr>
        <p:txBody>
          <a:bodyPr wrap="square" rtlCol="0">
            <a:spAutoFit/>
          </a:bodyPr>
          <a:lstStyle/>
          <a:p>
            <a:r>
              <a:rPr lang="en-IN" dirty="0"/>
              <a:t>RACK</a:t>
            </a:r>
          </a:p>
        </p:txBody>
      </p:sp>
      <p:sp>
        <p:nvSpPr>
          <p:cNvPr id="8" name="TextBox 7">
            <a:extLst>
              <a:ext uri="{FF2B5EF4-FFF2-40B4-BE49-F238E27FC236}">
                <a16:creationId xmlns:a16="http://schemas.microsoft.com/office/drawing/2014/main" id="{76C964F3-2EC1-49CB-9C16-1A018C84F7B2}"/>
              </a:ext>
            </a:extLst>
          </p:cNvPr>
          <p:cNvSpPr txBox="1"/>
          <p:nvPr/>
        </p:nvSpPr>
        <p:spPr>
          <a:xfrm>
            <a:off x="4008120" y="5638375"/>
            <a:ext cx="1874520" cy="369332"/>
          </a:xfrm>
          <a:prstGeom prst="rect">
            <a:avLst/>
          </a:prstGeom>
          <a:noFill/>
        </p:spPr>
        <p:txBody>
          <a:bodyPr wrap="square" rtlCol="0">
            <a:spAutoFit/>
          </a:bodyPr>
          <a:lstStyle/>
          <a:p>
            <a:r>
              <a:rPr lang="en-IN" dirty="0"/>
              <a:t>ARDUINO UNO</a:t>
            </a:r>
          </a:p>
        </p:txBody>
      </p:sp>
      <p:sp>
        <p:nvSpPr>
          <p:cNvPr id="9" name="TextBox 8">
            <a:extLst>
              <a:ext uri="{FF2B5EF4-FFF2-40B4-BE49-F238E27FC236}">
                <a16:creationId xmlns:a16="http://schemas.microsoft.com/office/drawing/2014/main" id="{B0BC279C-48FE-4518-AEC2-74B73B49CD06}"/>
              </a:ext>
            </a:extLst>
          </p:cNvPr>
          <p:cNvSpPr txBox="1"/>
          <p:nvPr/>
        </p:nvSpPr>
        <p:spPr>
          <a:xfrm>
            <a:off x="8336279" y="2901892"/>
            <a:ext cx="1188720" cy="369332"/>
          </a:xfrm>
          <a:prstGeom prst="rect">
            <a:avLst/>
          </a:prstGeom>
          <a:noFill/>
        </p:spPr>
        <p:txBody>
          <a:bodyPr wrap="square" rtlCol="0">
            <a:spAutoFit/>
          </a:bodyPr>
          <a:lstStyle/>
          <a:p>
            <a:r>
              <a:rPr lang="en-IN" dirty="0"/>
              <a:t>CLAMP</a:t>
            </a:r>
          </a:p>
        </p:txBody>
      </p:sp>
      <p:sp>
        <p:nvSpPr>
          <p:cNvPr id="10" name="TextBox 9">
            <a:extLst>
              <a:ext uri="{FF2B5EF4-FFF2-40B4-BE49-F238E27FC236}">
                <a16:creationId xmlns:a16="http://schemas.microsoft.com/office/drawing/2014/main" id="{922E77F3-1299-4BE0-B8CB-708DF85FBA1E}"/>
              </a:ext>
            </a:extLst>
          </p:cNvPr>
          <p:cNvSpPr txBox="1"/>
          <p:nvPr/>
        </p:nvSpPr>
        <p:spPr>
          <a:xfrm>
            <a:off x="7368538" y="5665902"/>
            <a:ext cx="1188720" cy="365760"/>
          </a:xfrm>
          <a:prstGeom prst="rect">
            <a:avLst/>
          </a:prstGeom>
          <a:noFill/>
        </p:spPr>
        <p:txBody>
          <a:bodyPr wrap="square" rtlCol="0">
            <a:spAutoFit/>
          </a:bodyPr>
          <a:lstStyle/>
          <a:p>
            <a:r>
              <a:rPr lang="en-IN" dirty="0"/>
              <a:t>KNOB</a:t>
            </a:r>
          </a:p>
        </p:txBody>
      </p:sp>
      <p:sp>
        <p:nvSpPr>
          <p:cNvPr id="11" name="TextBox 10">
            <a:extLst>
              <a:ext uri="{FF2B5EF4-FFF2-40B4-BE49-F238E27FC236}">
                <a16:creationId xmlns:a16="http://schemas.microsoft.com/office/drawing/2014/main" id="{AA885EF6-A51F-4B52-B4B1-1D17CDC67BD9}"/>
              </a:ext>
            </a:extLst>
          </p:cNvPr>
          <p:cNvSpPr txBox="1"/>
          <p:nvPr/>
        </p:nvSpPr>
        <p:spPr>
          <a:xfrm>
            <a:off x="3611880" y="1297901"/>
            <a:ext cx="1028700" cy="646331"/>
          </a:xfrm>
          <a:prstGeom prst="rect">
            <a:avLst/>
          </a:prstGeom>
          <a:noFill/>
        </p:spPr>
        <p:txBody>
          <a:bodyPr wrap="square" rtlCol="0">
            <a:spAutoFit/>
          </a:bodyPr>
          <a:lstStyle/>
          <a:p>
            <a:r>
              <a:rPr lang="en-IN" dirty="0"/>
              <a:t>SERVO MOTOR</a:t>
            </a:r>
          </a:p>
        </p:txBody>
      </p:sp>
      <p:sp>
        <p:nvSpPr>
          <p:cNvPr id="12" name="TextBox 11">
            <a:extLst>
              <a:ext uri="{FF2B5EF4-FFF2-40B4-BE49-F238E27FC236}">
                <a16:creationId xmlns:a16="http://schemas.microsoft.com/office/drawing/2014/main" id="{B9A061FD-BB9D-4508-860B-65CE1788042E}"/>
              </a:ext>
            </a:extLst>
          </p:cNvPr>
          <p:cNvSpPr txBox="1"/>
          <p:nvPr/>
        </p:nvSpPr>
        <p:spPr>
          <a:xfrm>
            <a:off x="815340" y="3390421"/>
            <a:ext cx="1935480" cy="923330"/>
          </a:xfrm>
          <a:prstGeom prst="rect">
            <a:avLst/>
          </a:prstGeom>
          <a:noFill/>
        </p:spPr>
        <p:txBody>
          <a:bodyPr wrap="square" rtlCol="0">
            <a:spAutoFit/>
          </a:bodyPr>
          <a:lstStyle/>
          <a:p>
            <a:r>
              <a:rPr lang="en-IN" dirty="0"/>
              <a:t>POWER DISTRIBUTION BOARD</a:t>
            </a:r>
          </a:p>
        </p:txBody>
      </p:sp>
      <p:cxnSp>
        <p:nvCxnSpPr>
          <p:cNvPr id="14" name="Straight Arrow Connector 13">
            <a:extLst>
              <a:ext uri="{FF2B5EF4-FFF2-40B4-BE49-F238E27FC236}">
                <a16:creationId xmlns:a16="http://schemas.microsoft.com/office/drawing/2014/main" id="{FCBDE5CE-F086-4CA5-B555-16423F7DB881}"/>
              </a:ext>
            </a:extLst>
          </p:cNvPr>
          <p:cNvCxnSpPr>
            <a:cxnSpLocks/>
          </p:cNvCxnSpPr>
          <p:nvPr/>
        </p:nvCxnSpPr>
        <p:spPr>
          <a:xfrm flipH="1">
            <a:off x="6888480" y="2313564"/>
            <a:ext cx="187654" cy="588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8A647D0-6D1E-4D70-BA9B-DA514345654C}"/>
              </a:ext>
            </a:extLst>
          </p:cNvPr>
          <p:cNvCxnSpPr>
            <a:cxnSpLocks/>
          </p:cNvCxnSpPr>
          <p:nvPr/>
        </p:nvCxnSpPr>
        <p:spPr>
          <a:xfrm>
            <a:off x="5821863" y="2407920"/>
            <a:ext cx="1" cy="296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0011CA5-AB17-4ACE-82D3-E4C111EFDB40}"/>
              </a:ext>
            </a:extLst>
          </p:cNvPr>
          <p:cNvCxnSpPr>
            <a:cxnSpLocks/>
          </p:cNvCxnSpPr>
          <p:nvPr/>
        </p:nvCxnSpPr>
        <p:spPr>
          <a:xfrm>
            <a:off x="4305208" y="1874363"/>
            <a:ext cx="1204901" cy="10488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3957F3-49B3-4420-B965-87D76493A5A1}"/>
              </a:ext>
            </a:extLst>
          </p:cNvPr>
          <p:cNvCxnSpPr>
            <a:cxnSpLocks/>
            <a:stCxn id="9" idx="1"/>
          </p:cNvCxnSpPr>
          <p:nvPr/>
        </p:nvCxnSpPr>
        <p:spPr>
          <a:xfrm flipH="1">
            <a:off x="7511989" y="3086558"/>
            <a:ext cx="82429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C1AD8EA-24C8-4A0E-A2D8-AE441AA7A25C}"/>
              </a:ext>
            </a:extLst>
          </p:cNvPr>
          <p:cNvCxnSpPr>
            <a:cxnSpLocks/>
          </p:cNvCxnSpPr>
          <p:nvPr/>
        </p:nvCxnSpPr>
        <p:spPr>
          <a:xfrm flipH="1" flipV="1">
            <a:off x="6827520" y="4708242"/>
            <a:ext cx="684469" cy="930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77CA136-294C-45D6-B489-B15BC47D17BD}"/>
              </a:ext>
            </a:extLst>
          </p:cNvPr>
          <p:cNvCxnSpPr>
            <a:cxnSpLocks/>
          </p:cNvCxnSpPr>
          <p:nvPr/>
        </p:nvCxnSpPr>
        <p:spPr>
          <a:xfrm flipV="1">
            <a:off x="5006340" y="4953001"/>
            <a:ext cx="1" cy="6140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1D760E-4E42-4BF9-B8E5-495AFFE1E4C6}"/>
              </a:ext>
            </a:extLst>
          </p:cNvPr>
          <p:cNvCxnSpPr>
            <a:cxnSpLocks/>
          </p:cNvCxnSpPr>
          <p:nvPr/>
        </p:nvCxnSpPr>
        <p:spPr>
          <a:xfrm>
            <a:off x="2536849" y="3860234"/>
            <a:ext cx="2469491" cy="716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3E3F398-454F-4486-AB5E-E2BA4A22A51A}"/>
              </a:ext>
            </a:extLst>
          </p:cNvPr>
          <p:cNvCxnSpPr>
            <a:cxnSpLocks/>
          </p:cNvCxnSpPr>
          <p:nvPr/>
        </p:nvCxnSpPr>
        <p:spPr>
          <a:xfrm>
            <a:off x="2823218" y="2768304"/>
            <a:ext cx="7652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4F8663-61EA-45A9-8190-546BEC0D15F0}"/>
              </a:ext>
            </a:extLst>
          </p:cNvPr>
          <p:cNvCxnSpPr>
            <a:cxnSpLocks/>
          </p:cNvCxnSpPr>
          <p:nvPr/>
        </p:nvCxnSpPr>
        <p:spPr>
          <a:xfrm>
            <a:off x="2630676" y="2923164"/>
            <a:ext cx="915401" cy="12742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F71897A-5983-4660-91DB-2C81BD674D08}"/>
              </a:ext>
            </a:extLst>
          </p:cNvPr>
          <p:cNvCxnSpPr>
            <a:cxnSpLocks/>
          </p:cNvCxnSpPr>
          <p:nvPr/>
        </p:nvCxnSpPr>
        <p:spPr>
          <a:xfrm flipH="1" flipV="1">
            <a:off x="7354084" y="3586777"/>
            <a:ext cx="1637516" cy="6106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EB3BF2C-D0D2-4CEC-B738-CD7EDAB9EC10}"/>
              </a:ext>
            </a:extLst>
          </p:cNvPr>
          <p:cNvCxnSpPr>
            <a:cxnSpLocks/>
          </p:cNvCxnSpPr>
          <p:nvPr/>
        </p:nvCxnSpPr>
        <p:spPr>
          <a:xfrm flipV="1">
            <a:off x="2748893" y="4708242"/>
            <a:ext cx="692960" cy="3418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C438AAA-53F6-42DC-94B5-AEE2965B3669}"/>
              </a:ext>
            </a:extLst>
          </p:cNvPr>
          <p:cNvSpPr txBox="1"/>
          <p:nvPr/>
        </p:nvSpPr>
        <p:spPr>
          <a:xfrm>
            <a:off x="632462" y="5050047"/>
            <a:ext cx="2116432" cy="646331"/>
          </a:xfrm>
          <a:prstGeom prst="rect">
            <a:avLst/>
          </a:prstGeom>
          <a:noFill/>
        </p:spPr>
        <p:txBody>
          <a:bodyPr wrap="square" rtlCol="0">
            <a:spAutoFit/>
          </a:bodyPr>
          <a:lstStyle/>
          <a:p>
            <a:r>
              <a:rPr lang="en-IN" dirty="0"/>
              <a:t>INTERFACED TO PC</a:t>
            </a:r>
          </a:p>
        </p:txBody>
      </p:sp>
      <p:sp>
        <p:nvSpPr>
          <p:cNvPr id="50" name="TextBox 49">
            <a:extLst>
              <a:ext uri="{FF2B5EF4-FFF2-40B4-BE49-F238E27FC236}">
                <a16:creationId xmlns:a16="http://schemas.microsoft.com/office/drawing/2014/main" id="{44A4A160-C954-4096-A8E7-97F7CEA1B94F}"/>
              </a:ext>
            </a:extLst>
          </p:cNvPr>
          <p:cNvSpPr txBox="1"/>
          <p:nvPr/>
        </p:nvSpPr>
        <p:spPr>
          <a:xfrm>
            <a:off x="9060180" y="4046220"/>
            <a:ext cx="1440180" cy="646331"/>
          </a:xfrm>
          <a:prstGeom prst="rect">
            <a:avLst/>
          </a:prstGeom>
          <a:noFill/>
        </p:spPr>
        <p:txBody>
          <a:bodyPr wrap="square" rtlCol="0">
            <a:spAutoFit/>
          </a:bodyPr>
          <a:lstStyle/>
          <a:p>
            <a:r>
              <a:rPr lang="en-IN" dirty="0"/>
              <a:t>POWER CORD</a:t>
            </a:r>
          </a:p>
        </p:txBody>
      </p:sp>
    </p:spTree>
    <p:extLst>
      <p:ext uri="{BB962C8B-B14F-4D97-AF65-F5344CB8AC3E}">
        <p14:creationId xmlns:p14="http://schemas.microsoft.com/office/powerpoint/2010/main" val="2339661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54C0C8-8157-4578-82DD-C5BC556095BD}"/>
              </a:ext>
            </a:extLst>
          </p:cNvPr>
          <p:cNvSpPr>
            <a:spLocks noGrp="1"/>
          </p:cNvSpPr>
          <p:nvPr>
            <p:ph type="title"/>
          </p:nvPr>
        </p:nvSpPr>
        <p:spPr>
          <a:xfrm>
            <a:off x="913795" y="301869"/>
            <a:ext cx="10353761" cy="1326321"/>
          </a:xfrm>
        </p:spPr>
        <p:txBody>
          <a:bodyPr/>
          <a:lstStyle/>
          <a:p>
            <a:r>
              <a:rPr lang="en-US" dirty="0"/>
              <a:t>methods</a:t>
            </a:r>
            <a:endParaRPr lang="en-IN" dirty="0"/>
          </a:p>
        </p:txBody>
      </p:sp>
      <p:sp>
        <p:nvSpPr>
          <p:cNvPr id="3" name="Content Placeholder 2">
            <a:extLst>
              <a:ext uri="{FF2B5EF4-FFF2-40B4-BE49-F238E27FC236}">
                <a16:creationId xmlns:a16="http://schemas.microsoft.com/office/drawing/2014/main" id="{0B760A8A-A922-4097-9EDA-F807F99B9745}"/>
              </a:ext>
            </a:extLst>
          </p:cNvPr>
          <p:cNvSpPr>
            <a:spLocks noGrp="1"/>
          </p:cNvSpPr>
          <p:nvPr>
            <p:ph idx="1"/>
          </p:nvPr>
        </p:nvSpPr>
        <p:spPr>
          <a:xfrm>
            <a:off x="913795" y="1559733"/>
            <a:ext cx="10353762" cy="4996398"/>
          </a:xfrm>
        </p:spPr>
        <p:txBody>
          <a:bodyPr>
            <a:normAutofit fontScale="92500" lnSpcReduction="10000"/>
          </a:bodyPr>
          <a:lstStyle/>
          <a:p>
            <a:r>
              <a:rPr lang="en-IN" dirty="0"/>
              <a:t>The System uses an </a:t>
            </a:r>
            <a:r>
              <a:rPr lang="en-IN" dirty="0" err="1"/>
              <a:t>IPWebcam</a:t>
            </a:r>
            <a:r>
              <a:rPr lang="en-IN" dirty="0"/>
              <a:t> App which gives access to the phones camera by creating a URL  for the camera , to capture a frame of a video to do the processing.</a:t>
            </a:r>
          </a:p>
          <a:p>
            <a:r>
              <a:rPr lang="en-IN" dirty="0"/>
              <a:t>Initially, when the central computer system connects to the IP camera’s URL , frames are captured by the camera and transmitted to the laptop,  where the frame is processed by the Deep Neural Network for the analysis of the face detection and face recognition.</a:t>
            </a:r>
          </a:p>
          <a:p>
            <a:r>
              <a:rPr lang="en-IN" dirty="0"/>
              <a:t>The frame is first quantified by the use of extractedembeddings.py folder, where first the face is detected from the image by a FACENET module, and 64 points of the face is detected (left eye, right eye, left eyebrow, right </a:t>
            </a:r>
            <a:r>
              <a:rPr lang="en-IN" dirty="0" err="1"/>
              <a:t>eyebrow,nose</a:t>
            </a:r>
            <a:r>
              <a:rPr lang="en-IN" dirty="0"/>
              <a:t>, and mouth) where it is converted into 128 d embeddings.</a:t>
            </a:r>
          </a:p>
          <a:p>
            <a:r>
              <a:rPr lang="en-IN" dirty="0"/>
              <a:t>These embedding are the quantified image, which is further sent for the processing.</a:t>
            </a:r>
          </a:p>
          <a:p>
            <a:r>
              <a:rPr lang="en-IN" dirty="0"/>
              <a:t>The module of the owners face is first trained and saved in a dataset to the central computer system , by the use of traindataset.py where the system already has a quantified image of the owners face.</a:t>
            </a:r>
          </a:p>
        </p:txBody>
      </p:sp>
    </p:spTree>
    <p:extLst>
      <p:ext uri="{BB962C8B-B14F-4D97-AF65-F5344CB8AC3E}">
        <p14:creationId xmlns:p14="http://schemas.microsoft.com/office/powerpoint/2010/main" val="616754671"/>
      </p:ext>
    </p:extLst>
  </p:cSld>
  <p:clrMapOvr>
    <a:masterClrMapping/>
  </p:clrMapOvr>
  <mc:AlternateContent xmlns:mc="http://schemas.openxmlformats.org/markup-compatibility/2006" xmlns:p14="http://schemas.microsoft.com/office/powerpoint/2010/main">
    <mc:Choice Requires="p14">
      <p:transition spd="slow" p14:dur="2000" advTm="4830"/>
    </mc:Choice>
    <mc:Fallback xmlns="">
      <p:transition spd="slow" advTm="483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12E172-5171-4A3B-9FB4-6628BF45AE1E}"/>
              </a:ext>
            </a:extLst>
          </p:cNvPr>
          <p:cNvSpPr>
            <a:spLocks noGrp="1"/>
          </p:cNvSpPr>
          <p:nvPr>
            <p:ph idx="1"/>
          </p:nvPr>
        </p:nvSpPr>
        <p:spPr>
          <a:xfrm>
            <a:off x="711572" y="618957"/>
            <a:ext cx="10353762" cy="3695136"/>
          </a:xfrm>
        </p:spPr>
        <p:txBody>
          <a:bodyPr/>
          <a:lstStyle/>
          <a:p>
            <a:r>
              <a:rPr lang="en-IN" dirty="0"/>
              <a:t>The quantified image of the face captured by the IP camera is compared with the quantified image in the module trained by the dataset.</a:t>
            </a:r>
          </a:p>
          <a:p>
            <a:r>
              <a:rPr lang="en-IN" dirty="0"/>
              <a:t>If there is a match , the signal is sent to the Arduino to power the servo motor which, results in turning the gear in clockwise direction and the rack moves backwards unlocking the door.</a:t>
            </a:r>
          </a:p>
          <a:p>
            <a:r>
              <a:rPr lang="en-IN" dirty="0"/>
              <a:t>It remains unlocked as long as the owner prompts the door to close.</a:t>
            </a:r>
          </a:p>
          <a:p>
            <a:r>
              <a:rPr lang="en-IN" dirty="0"/>
              <a:t>Once the door is closed, the cycle repeats.</a:t>
            </a:r>
          </a:p>
        </p:txBody>
      </p:sp>
    </p:spTree>
    <p:extLst>
      <p:ext uri="{BB962C8B-B14F-4D97-AF65-F5344CB8AC3E}">
        <p14:creationId xmlns:p14="http://schemas.microsoft.com/office/powerpoint/2010/main" val="2499813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224F-B907-498B-9BCD-5892583E0819}"/>
              </a:ext>
            </a:extLst>
          </p:cNvPr>
          <p:cNvSpPr>
            <a:spLocks noGrp="1"/>
          </p:cNvSpPr>
          <p:nvPr>
            <p:ph type="title"/>
          </p:nvPr>
        </p:nvSpPr>
        <p:spPr>
          <a:xfrm>
            <a:off x="919119" y="2765839"/>
            <a:ext cx="10353761" cy="1326321"/>
          </a:xfrm>
        </p:spPr>
        <p:txBody>
          <a:bodyPr/>
          <a:lstStyle/>
          <a:p>
            <a:r>
              <a:rPr lang="en-US" dirty="0"/>
              <a:t>Mechanical design</a:t>
            </a:r>
            <a:endParaRPr lang="en-IN" dirty="0"/>
          </a:p>
        </p:txBody>
      </p:sp>
    </p:spTree>
    <p:extLst>
      <p:ext uri="{BB962C8B-B14F-4D97-AF65-F5344CB8AC3E}">
        <p14:creationId xmlns:p14="http://schemas.microsoft.com/office/powerpoint/2010/main" val="3113958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CB1EB9-1F2D-465A-93CC-AF199BF83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56477" cy="6894268"/>
          </a:xfrm>
          <a:prstGeom prst="rect">
            <a:avLst/>
          </a:prstGeom>
        </p:spPr>
      </p:pic>
    </p:spTree>
    <p:extLst>
      <p:ext uri="{BB962C8B-B14F-4D97-AF65-F5344CB8AC3E}">
        <p14:creationId xmlns:p14="http://schemas.microsoft.com/office/powerpoint/2010/main" val="23212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69FEF-1BBE-4A25-9877-4AF9D125EF84}"/>
              </a:ext>
            </a:extLst>
          </p:cNvPr>
          <p:cNvSpPr>
            <a:spLocks noGrp="1"/>
          </p:cNvSpPr>
          <p:nvPr>
            <p:ph type="title"/>
          </p:nvPr>
        </p:nvSpPr>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id="{42ED5BA0-FEE5-45A3-9AD4-E3FE88339566}"/>
              </a:ext>
            </a:extLst>
          </p:cNvPr>
          <p:cNvSpPr>
            <a:spLocks noGrp="1"/>
          </p:cNvSpPr>
          <p:nvPr>
            <p:ph idx="1"/>
          </p:nvPr>
        </p:nvSpPr>
        <p:spPr/>
        <p:txBody>
          <a:bodyPr/>
          <a:lstStyle/>
          <a:p>
            <a:pPr marL="0" indent="0">
              <a:buNone/>
            </a:pPr>
            <a:r>
              <a:rPr lang="en-US" dirty="0"/>
              <a:t>We present an approach to secure homes using facial recognition technology combined with the existing locking mechanism to improve the security with the motive of cost efficiency. Our approach uses sub-machine vector to identify the face and capture a two-dimensional image by taking specific points on the face and comparing it with the stored images.</a:t>
            </a:r>
            <a:endParaRPr lang="en-IN" dirty="0"/>
          </a:p>
        </p:txBody>
      </p:sp>
    </p:spTree>
    <p:extLst>
      <p:ext uri="{BB962C8B-B14F-4D97-AF65-F5344CB8AC3E}">
        <p14:creationId xmlns:p14="http://schemas.microsoft.com/office/powerpoint/2010/main" val="272010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FC919E-4971-4F10-BE6B-A0EB00CCA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81985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A8D871-CBED-4967-B77C-FADD14738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28960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7FF896-FEE5-4498-86F0-562CD33D5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9008"/>
            <a:ext cx="12192000" cy="6528992"/>
          </a:xfrm>
          <a:prstGeom prst="rect">
            <a:avLst/>
          </a:prstGeom>
        </p:spPr>
      </p:pic>
    </p:spTree>
    <p:extLst>
      <p:ext uri="{BB962C8B-B14F-4D97-AF65-F5344CB8AC3E}">
        <p14:creationId xmlns:p14="http://schemas.microsoft.com/office/powerpoint/2010/main" val="1992968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55CC8-7192-45AF-AF43-54BAAEFE8896}"/>
              </a:ext>
            </a:extLst>
          </p:cNvPr>
          <p:cNvSpPr>
            <a:spLocks noGrp="1"/>
          </p:cNvSpPr>
          <p:nvPr>
            <p:ph type="title"/>
          </p:nvPr>
        </p:nvSpPr>
        <p:spPr/>
        <p:txBody>
          <a:bodyPr/>
          <a:lstStyle/>
          <a:p>
            <a:r>
              <a:rPr lang="en-US" dirty="0"/>
              <a:t>Electrical design</a:t>
            </a:r>
            <a:endParaRPr lang="en-IN" dirty="0"/>
          </a:p>
        </p:txBody>
      </p:sp>
      <p:pic>
        <p:nvPicPr>
          <p:cNvPr id="5" name="Content Placeholder 4">
            <a:extLst>
              <a:ext uri="{FF2B5EF4-FFF2-40B4-BE49-F238E27FC236}">
                <a16:creationId xmlns:a16="http://schemas.microsoft.com/office/drawing/2014/main" id="{88DEE2C4-4A81-41F3-A14F-A84DC7A4D9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1637" y="1732085"/>
            <a:ext cx="6168725" cy="4723926"/>
          </a:xfrm>
        </p:spPr>
      </p:pic>
    </p:spTree>
    <p:extLst>
      <p:ext uri="{BB962C8B-B14F-4D97-AF65-F5344CB8AC3E}">
        <p14:creationId xmlns:p14="http://schemas.microsoft.com/office/powerpoint/2010/main" val="2743313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3BE8A-9802-48A1-AFE7-D1786AB93D09}"/>
              </a:ext>
            </a:extLst>
          </p:cNvPr>
          <p:cNvSpPr>
            <a:spLocks noGrp="1"/>
          </p:cNvSpPr>
          <p:nvPr>
            <p:ph type="title"/>
          </p:nvPr>
        </p:nvSpPr>
        <p:spPr>
          <a:xfrm>
            <a:off x="804738" y="192545"/>
            <a:ext cx="10353761" cy="1326321"/>
          </a:xfrm>
        </p:spPr>
        <p:txBody>
          <a:bodyPr/>
          <a:lstStyle/>
          <a:p>
            <a:r>
              <a:rPr lang="en-US" dirty="0"/>
              <a:t>DETAILED DESIGN</a:t>
            </a:r>
            <a:endParaRPr lang="en-IN" dirty="0"/>
          </a:p>
        </p:txBody>
      </p:sp>
      <p:sp>
        <p:nvSpPr>
          <p:cNvPr id="3" name="Content Placeholder 2">
            <a:extLst>
              <a:ext uri="{FF2B5EF4-FFF2-40B4-BE49-F238E27FC236}">
                <a16:creationId xmlns:a16="http://schemas.microsoft.com/office/drawing/2014/main" id="{C6BE9F03-74B0-4C1F-AC0B-7023B5E9C8C3}"/>
              </a:ext>
            </a:extLst>
          </p:cNvPr>
          <p:cNvSpPr>
            <a:spLocks noGrp="1"/>
          </p:cNvSpPr>
          <p:nvPr>
            <p:ph idx="1"/>
          </p:nvPr>
        </p:nvSpPr>
        <p:spPr/>
        <p:txBody>
          <a:bodyPr/>
          <a:lstStyle/>
          <a:p>
            <a:r>
              <a:rPr lang="en-US" dirty="0"/>
              <a:t>FLOW CHART</a:t>
            </a:r>
          </a:p>
          <a:p>
            <a:endParaRPr lang="en-IN" dirty="0"/>
          </a:p>
        </p:txBody>
      </p:sp>
      <p:sp>
        <p:nvSpPr>
          <p:cNvPr id="10" name="Flowchart: Terminator 9">
            <a:extLst>
              <a:ext uri="{FF2B5EF4-FFF2-40B4-BE49-F238E27FC236}">
                <a16:creationId xmlns:a16="http://schemas.microsoft.com/office/drawing/2014/main" id="{B0ACABAB-5B04-4B85-8AB4-A7149EB43BE9}"/>
              </a:ext>
            </a:extLst>
          </p:cNvPr>
          <p:cNvSpPr/>
          <p:nvPr/>
        </p:nvSpPr>
        <p:spPr>
          <a:xfrm>
            <a:off x="4491788" y="1590662"/>
            <a:ext cx="2165685" cy="676339"/>
          </a:xfrm>
          <a:prstGeom prst="flowChartTerminator">
            <a:avLst/>
          </a:prstGeom>
          <a:solidFill>
            <a:schemeClr val="tx1"/>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black"/>
                </a:solidFill>
              </a:rPr>
              <a:t>DETECTION OF FACE</a:t>
            </a:r>
            <a:endParaRPr lang="en-IN" sz="2000" dirty="0"/>
          </a:p>
        </p:txBody>
      </p:sp>
      <p:sp>
        <p:nvSpPr>
          <p:cNvPr id="11" name="Flowchart: Process 10">
            <a:extLst>
              <a:ext uri="{FF2B5EF4-FFF2-40B4-BE49-F238E27FC236}">
                <a16:creationId xmlns:a16="http://schemas.microsoft.com/office/drawing/2014/main" id="{7269440F-0B63-478F-B4BC-1CF22C122CB7}"/>
              </a:ext>
            </a:extLst>
          </p:cNvPr>
          <p:cNvSpPr/>
          <p:nvPr/>
        </p:nvSpPr>
        <p:spPr>
          <a:xfrm>
            <a:off x="4712367" y="2772403"/>
            <a:ext cx="1724526" cy="676338"/>
          </a:xfrm>
          <a:prstGeom prst="flowChartProcess">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black"/>
                </a:solidFill>
              </a:rPr>
              <a:t>CAPTURE IMAGE</a:t>
            </a:r>
            <a:endParaRPr lang="en-IN" sz="2000" dirty="0"/>
          </a:p>
        </p:txBody>
      </p:sp>
      <p:sp>
        <p:nvSpPr>
          <p:cNvPr id="13" name="Flowchart: Decision 12">
            <a:extLst>
              <a:ext uri="{FF2B5EF4-FFF2-40B4-BE49-F238E27FC236}">
                <a16:creationId xmlns:a16="http://schemas.microsoft.com/office/drawing/2014/main" id="{441916E2-6D06-4B3F-A16F-A50D519BFA4E}"/>
              </a:ext>
            </a:extLst>
          </p:cNvPr>
          <p:cNvSpPr/>
          <p:nvPr/>
        </p:nvSpPr>
        <p:spPr>
          <a:xfrm>
            <a:off x="4146882" y="3970303"/>
            <a:ext cx="2858601" cy="1820897"/>
          </a:xfrm>
          <a:prstGeom prst="flowChartDecisio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bg1"/>
                </a:solidFill>
              </a:rPr>
              <a:t>COMPARE IMAGE</a:t>
            </a:r>
            <a:endParaRPr lang="en-IN" b="1" dirty="0">
              <a:solidFill>
                <a:schemeClr val="bg1"/>
              </a:solidFill>
            </a:endParaRPr>
          </a:p>
        </p:txBody>
      </p:sp>
      <p:sp>
        <p:nvSpPr>
          <p:cNvPr id="14" name="Flowchart: Process 13">
            <a:extLst>
              <a:ext uri="{FF2B5EF4-FFF2-40B4-BE49-F238E27FC236}">
                <a16:creationId xmlns:a16="http://schemas.microsoft.com/office/drawing/2014/main" id="{0435A530-A887-4394-927E-63DC3631BBFC}"/>
              </a:ext>
            </a:extLst>
          </p:cNvPr>
          <p:cNvSpPr/>
          <p:nvPr/>
        </p:nvSpPr>
        <p:spPr>
          <a:xfrm>
            <a:off x="412588" y="4269078"/>
            <a:ext cx="2263936" cy="1188872"/>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black"/>
                </a:solidFill>
              </a:rPr>
              <a:t>UNLOCKS</a:t>
            </a:r>
            <a:endParaRPr lang="en-IN" sz="2000" dirty="0"/>
          </a:p>
        </p:txBody>
      </p:sp>
      <p:sp>
        <p:nvSpPr>
          <p:cNvPr id="15" name="Flowchart: Process 14">
            <a:extLst>
              <a:ext uri="{FF2B5EF4-FFF2-40B4-BE49-F238E27FC236}">
                <a16:creationId xmlns:a16="http://schemas.microsoft.com/office/drawing/2014/main" id="{4AC29189-E765-439F-AA73-06063E1E1803}"/>
              </a:ext>
            </a:extLst>
          </p:cNvPr>
          <p:cNvSpPr/>
          <p:nvPr/>
        </p:nvSpPr>
        <p:spPr>
          <a:xfrm>
            <a:off x="8663398" y="4387088"/>
            <a:ext cx="2257926" cy="974391"/>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black"/>
                </a:solidFill>
              </a:rPr>
              <a:t>REMAINS LOCKED</a:t>
            </a:r>
            <a:endParaRPr lang="en-IN" sz="2000" dirty="0"/>
          </a:p>
        </p:txBody>
      </p:sp>
      <p:cxnSp>
        <p:nvCxnSpPr>
          <p:cNvPr id="17" name="Straight Arrow Connector 16">
            <a:extLst>
              <a:ext uri="{FF2B5EF4-FFF2-40B4-BE49-F238E27FC236}">
                <a16:creationId xmlns:a16="http://schemas.microsoft.com/office/drawing/2014/main" id="{C08B1C5D-00F2-49AB-A826-3279BBCC33DD}"/>
              </a:ext>
            </a:extLst>
          </p:cNvPr>
          <p:cNvCxnSpPr>
            <a:cxnSpLocks/>
            <a:stCxn id="10" idx="2"/>
            <a:endCxn id="11" idx="0"/>
          </p:cNvCxnSpPr>
          <p:nvPr/>
        </p:nvCxnSpPr>
        <p:spPr>
          <a:xfrm flipH="1">
            <a:off x="5574630" y="2267001"/>
            <a:ext cx="1" cy="505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2F12647-7999-4152-A80B-08F1701B459B}"/>
              </a:ext>
            </a:extLst>
          </p:cNvPr>
          <p:cNvCxnSpPr>
            <a:cxnSpLocks/>
            <a:stCxn id="11" idx="2"/>
            <a:endCxn id="13" idx="0"/>
          </p:cNvCxnSpPr>
          <p:nvPr/>
        </p:nvCxnSpPr>
        <p:spPr>
          <a:xfrm>
            <a:off x="5574630" y="3448741"/>
            <a:ext cx="1553" cy="521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2D1D5CF-E80E-4490-BF13-3DB2FE8A64B6}"/>
              </a:ext>
            </a:extLst>
          </p:cNvPr>
          <p:cNvCxnSpPr>
            <a:cxnSpLocks/>
            <a:stCxn id="13" idx="3"/>
            <a:endCxn id="15" idx="1"/>
          </p:cNvCxnSpPr>
          <p:nvPr/>
        </p:nvCxnSpPr>
        <p:spPr>
          <a:xfrm flipV="1">
            <a:off x="7005483" y="4874284"/>
            <a:ext cx="1657915" cy="64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ABE0AF8-22A8-475A-93E7-9CF1877ADF7F}"/>
              </a:ext>
            </a:extLst>
          </p:cNvPr>
          <p:cNvCxnSpPr>
            <a:cxnSpLocks/>
            <a:stCxn id="13" idx="1"/>
            <a:endCxn id="14" idx="3"/>
          </p:cNvCxnSpPr>
          <p:nvPr/>
        </p:nvCxnSpPr>
        <p:spPr>
          <a:xfrm flipH="1" flipV="1">
            <a:off x="2676524" y="4863514"/>
            <a:ext cx="1470358" cy="17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AEDD92E-0B93-4D8B-9DB2-90685A5AB283}"/>
              </a:ext>
            </a:extLst>
          </p:cNvPr>
          <p:cNvSpPr txBox="1"/>
          <p:nvPr/>
        </p:nvSpPr>
        <p:spPr>
          <a:xfrm>
            <a:off x="2902592" y="4414111"/>
            <a:ext cx="1367404" cy="369332"/>
          </a:xfrm>
          <a:prstGeom prst="rect">
            <a:avLst/>
          </a:prstGeom>
          <a:noFill/>
        </p:spPr>
        <p:txBody>
          <a:bodyPr wrap="square" rtlCol="0">
            <a:spAutoFit/>
          </a:bodyPr>
          <a:lstStyle/>
          <a:p>
            <a:r>
              <a:rPr lang="en-US" dirty="0"/>
              <a:t>MATCHED</a:t>
            </a:r>
            <a:endParaRPr lang="en-IN" dirty="0"/>
          </a:p>
        </p:txBody>
      </p:sp>
      <p:sp>
        <p:nvSpPr>
          <p:cNvPr id="39" name="TextBox 38">
            <a:extLst>
              <a:ext uri="{FF2B5EF4-FFF2-40B4-BE49-F238E27FC236}">
                <a16:creationId xmlns:a16="http://schemas.microsoft.com/office/drawing/2014/main" id="{FF68CC94-58B0-48D2-A241-65697638CB69}"/>
              </a:ext>
            </a:extLst>
          </p:cNvPr>
          <p:cNvSpPr txBox="1"/>
          <p:nvPr/>
        </p:nvSpPr>
        <p:spPr>
          <a:xfrm>
            <a:off x="6867969" y="4424814"/>
            <a:ext cx="1713814" cy="369332"/>
          </a:xfrm>
          <a:prstGeom prst="rect">
            <a:avLst/>
          </a:prstGeom>
          <a:noFill/>
        </p:spPr>
        <p:txBody>
          <a:bodyPr wrap="square" rtlCol="0">
            <a:spAutoFit/>
          </a:bodyPr>
          <a:lstStyle/>
          <a:p>
            <a:r>
              <a:rPr lang="en-US" dirty="0"/>
              <a:t>UNMATCHED</a:t>
            </a:r>
            <a:endParaRPr lang="en-IN" dirty="0"/>
          </a:p>
        </p:txBody>
      </p:sp>
    </p:spTree>
    <p:extLst>
      <p:ext uri="{BB962C8B-B14F-4D97-AF65-F5344CB8AC3E}">
        <p14:creationId xmlns:p14="http://schemas.microsoft.com/office/powerpoint/2010/main" val="3412774254"/>
      </p:ext>
    </p:extLst>
  </p:cSld>
  <p:clrMapOvr>
    <a:masterClrMapping/>
  </p:clrMapOvr>
  <mc:AlternateContent xmlns:mc="http://schemas.openxmlformats.org/markup-compatibility/2006" xmlns:p14="http://schemas.microsoft.com/office/powerpoint/2010/main">
    <mc:Choice Requires="p14">
      <p:transition spd="slow" p14:dur="2000" advTm="19754"/>
    </mc:Choice>
    <mc:Fallback xmlns="">
      <p:transition spd="slow" advTm="1975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F42F5-1167-4105-861C-2ADEFE6FD89C}"/>
              </a:ext>
            </a:extLst>
          </p:cNvPr>
          <p:cNvSpPr>
            <a:spLocks noGrp="1"/>
          </p:cNvSpPr>
          <p:nvPr>
            <p:ph type="title"/>
          </p:nvPr>
        </p:nvSpPr>
        <p:spPr/>
        <p:txBody>
          <a:bodyPr/>
          <a:lstStyle/>
          <a:p>
            <a:r>
              <a:rPr lang="en-US" dirty="0"/>
              <a:t>Design CALCULATION</a:t>
            </a:r>
            <a:br>
              <a:rPr lang="en-US" dirty="0"/>
            </a:br>
            <a:endParaRPr lang="en-IN" dirty="0"/>
          </a:p>
        </p:txBody>
      </p:sp>
      <p:sp>
        <p:nvSpPr>
          <p:cNvPr id="6" name="Content Placeholder 5">
            <a:extLst>
              <a:ext uri="{FF2B5EF4-FFF2-40B4-BE49-F238E27FC236}">
                <a16:creationId xmlns:a16="http://schemas.microsoft.com/office/drawing/2014/main" id="{1C297D6D-9463-4AE0-93FD-501541A0D43D}"/>
              </a:ext>
            </a:extLst>
          </p:cNvPr>
          <p:cNvSpPr>
            <a:spLocks noGrp="1"/>
          </p:cNvSpPr>
          <p:nvPr>
            <p:ph idx="1"/>
          </p:nvPr>
        </p:nvSpPr>
        <p:spPr>
          <a:xfrm>
            <a:off x="913795" y="2096063"/>
            <a:ext cx="10353762" cy="4682241"/>
          </a:xfrm>
        </p:spPr>
        <p:txBody>
          <a:bodyPr>
            <a:normAutofit fontScale="85000" lnSpcReduction="20000"/>
          </a:bodyPr>
          <a:lstStyle/>
          <a:p>
            <a:r>
              <a:rPr lang="en-US" sz="2600" b="1" dirty="0"/>
              <a:t>RACK AND PINION :</a:t>
            </a:r>
          </a:p>
          <a:p>
            <a:endParaRPr lang="en-US" sz="2600" b="1" dirty="0"/>
          </a:p>
          <a:p>
            <a:pPr lvl="1"/>
            <a:r>
              <a:rPr lang="en-US" dirty="0"/>
              <a:t>Rack length = 22.8cm</a:t>
            </a:r>
          </a:p>
          <a:p>
            <a:pPr lvl="1"/>
            <a:r>
              <a:rPr lang="en-US" dirty="0"/>
              <a:t>No. of teeth on rack = 50</a:t>
            </a:r>
          </a:p>
          <a:p>
            <a:pPr lvl="1"/>
            <a:r>
              <a:rPr lang="en-US" dirty="0"/>
              <a:t>Pinion diameter = 1.8cm</a:t>
            </a:r>
          </a:p>
          <a:p>
            <a:pPr lvl="1"/>
            <a:r>
              <a:rPr lang="en-US" dirty="0"/>
              <a:t>No. of teeth on pinion = 15</a:t>
            </a:r>
          </a:p>
          <a:p>
            <a:pPr lvl="1"/>
            <a:r>
              <a:rPr lang="en-US" dirty="0"/>
              <a:t>GEAR RATIO    = No. of teeth on driver gear/No. of teeth on rack</a:t>
            </a:r>
          </a:p>
          <a:p>
            <a:pPr marL="0" indent="0">
              <a:buNone/>
            </a:pPr>
            <a:r>
              <a:rPr lang="en-US" sz="800" dirty="0"/>
              <a:t>	                              	</a:t>
            </a:r>
            <a:r>
              <a:rPr lang="en-US" sz="1900" dirty="0"/>
              <a:t>=</a:t>
            </a:r>
            <a:r>
              <a:rPr lang="en-US" sz="1700" dirty="0"/>
              <a:t> 15/50 = 3:10 = 0.3</a:t>
            </a:r>
          </a:p>
          <a:p>
            <a:pPr lvl="1"/>
            <a:r>
              <a:rPr lang="en-US" dirty="0"/>
              <a:t>RACK DISPLACEMENT  PER 360 DEGREE ROTATION  =  Gear ratio   *   Length of the rack</a:t>
            </a:r>
          </a:p>
          <a:p>
            <a:pPr marL="2286000" lvl="5" indent="0">
              <a:buNone/>
            </a:pPr>
            <a:r>
              <a:rPr lang="en-US" sz="1600" dirty="0"/>
              <a:t>  </a:t>
            </a:r>
            <a:r>
              <a:rPr lang="en-US" sz="2100" dirty="0"/>
              <a:t> 		                              =            0.3  *  22.8 </a:t>
            </a:r>
          </a:p>
          <a:p>
            <a:pPr marL="2286000" lvl="5" indent="0">
              <a:buNone/>
            </a:pPr>
            <a:r>
              <a:rPr lang="en-US" sz="2100" dirty="0"/>
              <a:t>			              =            6.84 cm</a:t>
            </a:r>
          </a:p>
          <a:p>
            <a:pPr marL="2286000" lvl="5" indent="0">
              <a:buNone/>
            </a:pPr>
            <a:r>
              <a:rPr lang="en-US" sz="2100" dirty="0"/>
              <a:t>		                              = 3.42 cm per 180 degree rotation</a:t>
            </a:r>
          </a:p>
          <a:p>
            <a:pPr marL="2286000" lvl="5" indent="0">
              <a:buNone/>
            </a:pPr>
            <a:r>
              <a:rPr lang="en-US" dirty="0"/>
              <a:t>			       </a:t>
            </a:r>
          </a:p>
          <a:p>
            <a:pPr marL="1371600" lvl="3" indent="0">
              <a:buNone/>
            </a:pPr>
            <a:r>
              <a:rPr lang="en-US" dirty="0"/>
              <a:t>	</a:t>
            </a:r>
          </a:p>
          <a:p>
            <a:pPr marL="0" indent="0">
              <a:buNone/>
            </a:pPr>
            <a:endParaRPr lang="en-US" dirty="0"/>
          </a:p>
          <a:p>
            <a:endParaRPr lang="en-IN" dirty="0"/>
          </a:p>
        </p:txBody>
      </p:sp>
    </p:spTree>
    <p:extLst>
      <p:ext uri="{BB962C8B-B14F-4D97-AF65-F5344CB8AC3E}">
        <p14:creationId xmlns:p14="http://schemas.microsoft.com/office/powerpoint/2010/main" val="2743916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A62AA-FBDC-4CF3-B000-68EC20EDB480}"/>
              </a:ext>
            </a:extLst>
          </p:cNvPr>
          <p:cNvSpPr>
            <a:spLocks noGrp="1"/>
          </p:cNvSpPr>
          <p:nvPr>
            <p:ph type="title"/>
          </p:nvPr>
        </p:nvSpPr>
        <p:spPr/>
        <p:txBody>
          <a:bodyPr/>
          <a:lstStyle/>
          <a:p>
            <a:r>
              <a:rPr lang="en-US" dirty="0"/>
              <a:t>GALLERY</a:t>
            </a:r>
            <a:endParaRPr lang="en-IN" dirty="0"/>
          </a:p>
        </p:txBody>
      </p:sp>
      <p:pic>
        <p:nvPicPr>
          <p:cNvPr id="17" name="Picture 16">
            <a:extLst>
              <a:ext uri="{FF2B5EF4-FFF2-40B4-BE49-F238E27FC236}">
                <a16:creationId xmlns:a16="http://schemas.microsoft.com/office/drawing/2014/main" id="{65FED34B-E8F4-45F7-A0B9-EDEBF98BB39E}"/>
              </a:ext>
            </a:extLst>
          </p:cNvPr>
          <p:cNvPicPr>
            <a:picLocks noChangeAspect="1"/>
          </p:cNvPicPr>
          <p:nvPr/>
        </p:nvPicPr>
        <p:blipFill>
          <a:blip r:embed="rId2"/>
          <a:stretch>
            <a:fillRect/>
          </a:stretch>
        </p:blipFill>
        <p:spPr>
          <a:xfrm>
            <a:off x="1208372" y="2412562"/>
            <a:ext cx="3135028" cy="3695700"/>
          </a:xfrm>
          <a:prstGeom prst="rect">
            <a:avLst/>
          </a:prstGeom>
        </p:spPr>
      </p:pic>
      <p:pic>
        <p:nvPicPr>
          <p:cNvPr id="20" name="Picture 19">
            <a:extLst>
              <a:ext uri="{FF2B5EF4-FFF2-40B4-BE49-F238E27FC236}">
                <a16:creationId xmlns:a16="http://schemas.microsoft.com/office/drawing/2014/main" id="{51A35B5F-A76F-4DDF-95E3-C09D2185D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979" y="2802583"/>
            <a:ext cx="3703554" cy="2694940"/>
          </a:xfrm>
          <a:prstGeom prst="rect">
            <a:avLst/>
          </a:prstGeom>
        </p:spPr>
      </p:pic>
    </p:spTree>
    <p:extLst>
      <p:ext uri="{BB962C8B-B14F-4D97-AF65-F5344CB8AC3E}">
        <p14:creationId xmlns:p14="http://schemas.microsoft.com/office/powerpoint/2010/main" val="1434838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floor, indoor, ground&#10;&#10;Description automatically generated">
            <a:extLst>
              <a:ext uri="{FF2B5EF4-FFF2-40B4-BE49-F238E27FC236}">
                <a16:creationId xmlns:a16="http://schemas.microsoft.com/office/drawing/2014/main" id="{2A0DE40A-3B13-4091-B9DB-FC937978CA9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960783" y="1922545"/>
            <a:ext cx="4795134" cy="3346231"/>
          </a:xfrm>
          <a:prstGeom prst="rect">
            <a:avLst/>
          </a:prstGeom>
        </p:spPr>
      </p:pic>
      <p:pic>
        <p:nvPicPr>
          <p:cNvPr id="8" name="Picture 7">
            <a:extLst>
              <a:ext uri="{FF2B5EF4-FFF2-40B4-BE49-F238E27FC236}">
                <a16:creationId xmlns:a16="http://schemas.microsoft.com/office/drawing/2014/main" id="{271C2C0D-5C36-4199-BC0C-86359AEDBA2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45965" y="707753"/>
            <a:ext cx="3127519" cy="2413819"/>
          </a:xfrm>
          <a:prstGeom prst="rect">
            <a:avLst/>
          </a:prstGeom>
        </p:spPr>
      </p:pic>
      <p:pic>
        <p:nvPicPr>
          <p:cNvPr id="2" name="Picture 1">
            <a:extLst>
              <a:ext uri="{FF2B5EF4-FFF2-40B4-BE49-F238E27FC236}">
                <a16:creationId xmlns:a16="http://schemas.microsoft.com/office/drawing/2014/main" id="{5349585F-89F8-4C92-B52C-51BA3B6470AD}"/>
              </a:ext>
            </a:extLst>
          </p:cNvPr>
          <p:cNvPicPr>
            <a:picLocks noChangeAspect="1"/>
          </p:cNvPicPr>
          <p:nvPr/>
        </p:nvPicPr>
        <p:blipFill>
          <a:blip r:embed="rId4"/>
          <a:stretch>
            <a:fillRect/>
          </a:stretch>
        </p:blipFill>
        <p:spPr>
          <a:xfrm>
            <a:off x="1182067" y="3970867"/>
            <a:ext cx="3127519" cy="2347163"/>
          </a:xfrm>
          <a:prstGeom prst="rect">
            <a:avLst/>
          </a:prstGeom>
        </p:spPr>
      </p:pic>
    </p:spTree>
    <p:extLst>
      <p:ext uri="{BB962C8B-B14F-4D97-AF65-F5344CB8AC3E}">
        <p14:creationId xmlns:p14="http://schemas.microsoft.com/office/powerpoint/2010/main" val="2887957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D69BA7-FFC6-41E3-B08A-42C9E2BC6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055" y="3822499"/>
            <a:ext cx="7638624" cy="2738654"/>
          </a:xfrm>
          <a:prstGeom prst="rect">
            <a:avLst/>
          </a:prstGeom>
        </p:spPr>
      </p:pic>
      <p:pic>
        <p:nvPicPr>
          <p:cNvPr id="17" name="Picture 16">
            <a:extLst>
              <a:ext uri="{FF2B5EF4-FFF2-40B4-BE49-F238E27FC236}">
                <a16:creationId xmlns:a16="http://schemas.microsoft.com/office/drawing/2014/main" id="{5A0D2072-D390-461A-86F7-D548D0FB9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107" y="567986"/>
            <a:ext cx="3453167" cy="2589875"/>
          </a:xfrm>
          <a:prstGeom prst="rect">
            <a:avLst/>
          </a:prstGeom>
        </p:spPr>
      </p:pic>
      <p:pic>
        <p:nvPicPr>
          <p:cNvPr id="19" name="Picture 18">
            <a:extLst>
              <a:ext uri="{FF2B5EF4-FFF2-40B4-BE49-F238E27FC236}">
                <a16:creationId xmlns:a16="http://schemas.microsoft.com/office/drawing/2014/main" id="{A574CC1D-A1CA-464A-85C2-A4F4F2447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96847"/>
            <a:ext cx="4176203" cy="3132152"/>
          </a:xfrm>
          <a:prstGeom prst="rect">
            <a:avLst/>
          </a:prstGeom>
        </p:spPr>
      </p:pic>
    </p:spTree>
    <p:extLst>
      <p:ext uri="{BB962C8B-B14F-4D97-AF65-F5344CB8AC3E}">
        <p14:creationId xmlns:p14="http://schemas.microsoft.com/office/powerpoint/2010/main" val="478816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B4ED-4D75-4814-955E-7010F1994CE0}"/>
              </a:ext>
            </a:extLst>
          </p:cNvPr>
          <p:cNvSpPr>
            <a:spLocks noGrp="1"/>
          </p:cNvSpPr>
          <p:nvPr>
            <p:ph type="title"/>
          </p:nvPr>
        </p:nvSpPr>
        <p:spPr/>
        <p:txBody>
          <a:bodyPr/>
          <a:lstStyle/>
          <a:p>
            <a:r>
              <a:rPr lang="en-US" dirty="0"/>
              <a:t>Result</a:t>
            </a:r>
            <a:endParaRPr lang="en-IN" dirty="0"/>
          </a:p>
        </p:txBody>
      </p:sp>
      <p:sp>
        <p:nvSpPr>
          <p:cNvPr id="3" name="Content Placeholder 2">
            <a:extLst>
              <a:ext uri="{FF2B5EF4-FFF2-40B4-BE49-F238E27FC236}">
                <a16:creationId xmlns:a16="http://schemas.microsoft.com/office/drawing/2014/main" id="{98EFF9CD-06EB-4B55-A7D5-C86685E11551}"/>
              </a:ext>
            </a:extLst>
          </p:cNvPr>
          <p:cNvSpPr>
            <a:spLocks noGrp="1"/>
          </p:cNvSpPr>
          <p:nvPr>
            <p:ph idx="1"/>
          </p:nvPr>
        </p:nvSpPr>
        <p:spPr/>
        <p:txBody>
          <a:bodyPr/>
          <a:lstStyle/>
          <a:p>
            <a:r>
              <a:rPr lang="en-US" dirty="0"/>
              <a:t>Prototype of the safe works as it was expected and successfully detects the owners face with the implementation of software code and opens the mechanical latch, designed with precision to increase the security of the system and  closes only when prompted by the owner.</a:t>
            </a:r>
          </a:p>
          <a:p>
            <a:r>
              <a:rPr lang="en-US" dirty="0"/>
              <a:t>The motive of the project is achieved by this simple prototype with the objective of improving the security and safeguard the properties of the owner from theft and burglary.</a:t>
            </a:r>
          </a:p>
        </p:txBody>
      </p:sp>
    </p:spTree>
    <p:extLst>
      <p:ext uri="{BB962C8B-B14F-4D97-AF65-F5344CB8AC3E}">
        <p14:creationId xmlns:p14="http://schemas.microsoft.com/office/powerpoint/2010/main" val="390821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9851D-8210-4C02-9928-B3BD02C52489}"/>
              </a:ext>
            </a:extLst>
          </p:cNvPr>
          <p:cNvSpPr>
            <a:spLocks noGrp="1"/>
          </p:cNvSpPr>
          <p:nvPr>
            <p:ph type="title"/>
          </p:nvPr>
        </p:nvSpPr>
        <p:spPr>
          <a:xfrm>
            <a:off x="1132228" y="520165"/>
            <a:ext cx="10353761" cy="1326321"/>
          </a:xfrm>
        </p:spPr>
        <p:txBody>
          <a:bodyPr>
            <a:normAutofit/>
          </a:bodyPr>
          <a:lstStyle/>
          <a:p>
            <a:pPr algn="l"/>
            <a:r>
              <a:rPr lang="en-US" dirty="0"/>
              <a:t>			INTRODUCTION</a:t>
            </a:r>
            <a:br>
              <a:rPr lang="en-US" dirty="0"/>
            </a:br>
            <a:endParaRPr lang="en-IN" dirty="0"/>
          </a:p>
        </p:txBody>
      </p:sp>
      <p:sp>
        <p:nvSpPr>
          <p:cNvPr id="3" name="Content Placeholder 2">
            <a:extLst>
              <a:ext uri="{FF2B5EF4-FFF2-40B4-BE49-F238E27FC236}">
                <a16:creationId xmlns:a16="http://schemas.microsoft.com/office/drawing/2014/main" id="{00D3ABAF-CF52-4C4B-AC04-88D3BB3A0EB7}"/>
              </a:ext>
            </a:extLst>
          </p:cNvPr>
          <p:cNvSpPr>
            <a:spLocks noGrp="1"/>
          </p:cNvSpPr>
          <p:nvPr>
            <p:ph idx="1"/>
          </p:nvPr>
        </p:nvSpPr>
        <p:spPr>
          <a:xfrm>
            <a:off x="801984" y="1609093"/>
            <a:ext cx="10257788" cy="4152336"/>
          </a:xfrm>
        </p:spPr>
        <p:txBody>
          <a:bodyPr>
            <a:normAutofit/>
          </a:bodyPr>
          <a:lstStyle/>
          <a:p>
            <a:r>
              <a:rPr lang="en-IN" dirty="0"/>
              <a:t>As the need for security is growing everyday, facial recognition has slowly become the most secure mode of protection from threats. </a:t>
            </a:r>
          </a:p>
          <a:p>
            <a:r>
              <a:rPr lang="en-IN" dirty="0"/>
              <a:t>Face recognition  is an advanced technology that uses deep learning or machine learning techniques to identify a person using their facial features</a:t>
            </a:r>
          </a:p>
          <a:p>
            <a:r>
              <a:rPr lang="en-US" dirty="0"/>
              <a:t>It is the most secure biometric system present</a:t>
            </a:r>
          </a:p>
          <a:p>
            <a:r>
              <a:rPr lang="en-US" dirty="0"/>
              <a:t>It became a huge success by implementing the technology in the smartphone industry</a:t>
            </a:r>
          </a:p>
          <a:p>
            <a:r>
              <a:rPr lang="en-US" dirty="0"/>
              <a:t>We have implemented the facial recognition technology in unlocking  doors  </a:t>
            </a:r>
          </a:p>
          <a:p>
            <a:endParaRPr lang="en-US" dirty="0"/>
          </a:p>
          <a:p>
            <a:endParaRPr lang="en-US" dirty="0"/>
          </a:p>
        </p:txBody>
      </p:sp>
    </p:spTree>
    <p:extLst>
      <p:ext uri="{BB962C8B-B14F-4D97-AF65-F5344CB8AC3E}">
        <p14:creationId xmlns:p14="http://schemas.microsoft.com/office/powerpoint/2010/main" val="3803165498"/>
      </p:ext>
    </p:extLst>
  </p:cSld>
  <p:clrMapOvr>
    <a:masterClrMapping/>
  </p:clrMapOvr>
  <mc:AlternateContent xmlns:mc="http://schemas.openxmlformats.org/markup-compatibility/2006" xmlns:p14="http://schemas.microsoft.com/office/powerpoint/2010/main">
    <mc:Choice Requires="p14">
      <p:transition spd="slow" p14:dur="2000" advTm="7954"/>
    </mc:Choice>
    <mc:Fallback xmlns="">
      <p:transition spd="slow" advTm="795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21AA1B-7362-4214-B95A-E6B1AD5667D3}"/>
              </a:ext>
            </a:extLst>
          </p:cNvPr>
          <p:cNvSpPr>
            <a:spLocks noGrp="1"/>
          </p:cNvSpPr>
          <p:nvPr>
            <p:ph idx="1"/>
          </p:nvPr>
        </p:nvSpPr>
        <p:spPr>
          <a:xfrm>
            <a:off x="921415" y="956310"/>
            <a:ext cx="4183985" cy="4945380"/>
          </a:xfrm>
        </p:spPr>
        <p:txBody>
          <a:bodyPr>
            <a:normAutofit/>
          </a:bodyPr>
          <a:lstStyle/>
          <a:p>
            <a:r>
              <a:rPr lang="en-IN" dirty="0"/>
              <a:t>Before creating a embedding of the image, a face detection model detects the face and crops the face from the input images.</a:t>
            </a:r>
          </a:p>
          <a:p>
            <a:r>
              <a:rPr lang="en-IN" dirty="0"/>
              <a:t>As in real-time the faces may not always be [perfectly aligned with the camera, so affine transform from </a:t>
            </a:r>
            <a:r>
              <a:rPr lang="en-IN" dirty="0" err="1"/>
              <a:t>opencv</a:t>
            </a:r>
            <a:r>
              <a:rPr lang="en-IN" dirty="0"/>
              <a:t> is used to align the image . </a:t>
            </a:r>
          </a:p>
        </p:txBody>
      </p:sp>
      <p:pic>
        <p:nvPicPr>
          <p:cNvPr id="5" name="Picture 4" descr="A screen shot of a computer&#10;&#10;Description automatically generated">
            <a:extLst>
              <a:ext uri="{FF2B5EF4-FFF2-40B4-BE49-F238E27FC236}">
                <a16:creationId xmlns:a16="http://schemas.microsoft.com/office/drawing/2014/main" id="{901B89F0-C1C0-4E40-967B-3B3DABF46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1162498"/>
            <a:ext cx="6650127" cy="3740696"/>
          </a:xfrm>
          <a:prstGeom prst="rect">
            <a:avLst/>
          </a:prstGeom>
        </p:spPr>
      </p:pic>
    </p:spTree>
    <p:extLst>
      <p:ext uri="{BB962C8B-B14F-4D97-AF65-F5344CB8AC3E}">
        <p14:creationId xmlns:p14="http://schemas.microsoft.com/office/powerpoint/2010/main" val="3857755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EF48E0-D91F-4E55-973F-314F44990BA0}"/>
              </a:ext>
            </a:extLst>
          </p:cNvPr>
          <p:cNvSpPr>
            <a:spLocks noGrp="1"/>
          </p:cNvSpPr>
          <p:nvPr>
            <p:ph idx="1"/>
          </p:nvPr>
        </p:nvSpPr>
        <p:spPr>
          <a:xfrm>
            <a:off x="753775" y="731520"/>
            <a:ext cx="10516205" cy="3444240"/>
          </a:xfrm>
        </p:spPr>
        <p:txBody>
          <a:bodyPr/>
          <a:lstStyle/>
          <a:p>
            <a:r>
              <a:rPr lang="en-IN" dirty="0"/>
              <a:t>An embedding is the collective name for mapping input features to vectors. </a:t>
            </a:r>
          </a:p>
          <a:p>
            <a:r>
              <a:rPr lang="en-IN" dirty="0"/>
              <a:t>In a facial recognition system, these inputs are images containing a subject’s face, mapped to a numerical vector representation.</a:t>
            </a:r>
          </a:p>
          <a:p>
            <a:r>
              <a:rPr lang="en-IN" dirty="0"/>
              <a:t>These embeddings can be used as feature inputs into classification, clustering, or regression task.</a:t>
            </a:r>
          </a:p>
        </p:txBody>
      </p:sp>
      <p:pic>
        <p:nvPicPr>
          <p:cNvPr id="4" name="Picture 3" descr="A screenshot of a computer&#10;&#10;Description automatically generated">
            <a:extLst>
              <a:ext uri="{FF2B5EF4-FFF2-40B4-BE49-F238E27FC236}">
                <a16:creationId xmlns:a16="http://schemas.microsoft.com/office/drawing/2014/main" id="{32C96F0E-015C-48EB-B0EF-74A73B4260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1584" y="2940423"/>
            <a:ext cx="6486462" cy="3648635"/>
          </a:xfrm>
          <a:prstGeom prst="rect">
            <a:avLst/>
          </a:prstGeom>
        </p:spPr>
      </p:pic>
    </p:spTree>
    <p:extLst>
      <p:ext uri="{BB962C8B-B14F-4D97-AF65-F5344CB8AC3E}">
        <p14:creationId xmlns:p14="http://schemas.microsoft.com/office/powerpoint/2010/main" val="2271828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11B01B-AE9D-4D67-BA60-CAE76D0C0AA6}"/>
              </a:ext>
            </a:extLst>
          </p:cNvPr>
          <p:cNvSpPr>
            <a:spLocks noGrp="1"/>
          </p:cNvSpPr>
          <p:nvPr>
            <p:ph idx="1"/>
          </p:nvPr>
        </p:nvSpPr>
        <p:spPr>
          <a:xfrm>
            <a:off x="822960" y="549204"/>
            <a:ext cx="10838637" cy="2651196"/>
          </a:xfrm>
        </p:spPr>
        <p:txBody>
          <a:bodyPr>
            <a:normAutofit/>
          </a:bodyPr>
          <a:lstStyle/>
          <a:p>
            <a:r>
              <a:rPr lang="en-IN" dirty="0"/>
              <a:t>Since these vectors are represented in shared vector space, vector distance can be used to calculate the similarity between two vectors. </a:t>
            </a:r>
          </a:p>
          <a:p>
            <a:r>
              <a:rPr lang="en-IN" dirty="0"/>
              <a:t>In a facial recognition context, this can vector distance applied to calculate how similar two faces are.</a:t>
            </a:r>
          </a:p>
          <a:p>
            <a:r>
              <a:rPr lang="en-IN" dirty="0"/>
              <a:t>Additionally, these embeddings can be used as feature inputs into classification, clustering, or regression task.</a:t>
            </a:r>
          </a:p>
        </p:txBody>
      </p:sp>
      <p:pic>
        <p:nvPicPr>
          <p:cNvPr id="5" name="Picture 4">
            <a:extLst>
              <a:ext uri="{FF2B5EF4-FFF2-40B4-BE49-F238E27FC236}">
                <a16:creationId xmlns:a16="http://schemas.microsoft.com/office/drawing/2014/main" id="{E4BF13EA-6510-459A-8375-3AE5A719C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412" y="3535680"/>
            <a:ext cx="5479732" cy="3083363"/>
          </a:xfrm>
          <a:prstGeom prst="rect">
            <a:avLst/>
          </a:prstGeom>
        </p:spPr>
      </p:pic>
    </p:spTree>
    <p:extLst>
      <p:ext uri="{BB962C8B-B14F-4D97-AF65-F5344CB8AC3E}">
        <p14:creationId xmlns:p14="http://schemas.microsoft.com/office/powerpoint/2010/main" val="1305847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86916D-F7F4-4B20-BBE7-87028F52C379}"/>
              </a:ext>
            </a:extLst>
          </p:cNvPr>
          <p:cNvSpPr>
            <a:spLocks noGrp="1"/>
          </p:cNvSpPr>
          <p:nvPr>
            <p:ph idx="1"/>
          </p:nvPr>
        </p:nvSpPr>
        <p:spPr>
          <a:xfrm>
            <a:off x="606773" y="1181664"/>
            <a:ext cx="5647025" cy="5790636"/>
          </a:xfrm>
        </p:spPr>
        <p:txBody>
          <a:bodyPr/>
          <a:lstStyle/>
          <a:p>
            <a:r>
              <a:rPr lang="en-IN" dirty="0"/>
              <a:t>The model also uses a triplet loss function to make more accurate predictions of the trained face.</a:t>
            </a:r>
          </a:p>
          <a:p>
            <a:r>
              <a:rPr lang="en-IN" dirty="0"/>
              <a:t>In triplet loss function a base image, a </a:t>
            </a:r>
            <a:r>
              <a:rPr lang="en-IN" dirty="0" err="1"/>
              <a:t>postive</a:t>
            </a:r>
            <a:r>
              <a:rPr lang="en-IN" dirty="0"/>
              <a:t> image and a negative image is given.</a:t>
            </a:r>
          </a:p>
          <a:p>
            <a:r>
              <a:rPr lang="en-IN" dirty="0"/>
              <a:t>The distance between the base image and positive image is reduced and the distance between the negative image and base image is increased.</a:t>
            </a:r>
          </a:p>
          <a:p>
            <a:endParaRPr lang="en-IN" dirty="0"/>
          </a:p>
        </p:txBody>
      </p:sp>
      <p:pic>
        <p:nvPicPr>
          <p:cNvPr id="5" name="Picture 4">
            <a:extLst>
              <a:ext uri="{FF2B5EF4-FFF2-40B4-BE49-F238E27FC236}">
                <a16:creationId xmlns:a16="http://schemas.microsoft.com/office/drawing/2014/main" id="{EB710B1C-C7FD-4A49-A7DA-E777EDC19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0880" y="1607820"/>
            <a:ext cx="4544347" cy="3756660"/>
          </a:xfrm>
          <a:prstGeom prst="rect">
            <a:avLst/>
          </a:prstGeom>
        </p:spPr>
      </p:pic>
    </p:spTree>
    <p:extLst>
      <p:ext uri="{BB962C8B-B14F-4D97-AF65-F5344CB8AC3E}">
        <p14:creationId xmlns:p14="http://schemas.microsoft.com/office/powerpoint/2010/main" val="2323631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0B7AA-3917-4487-97E5-22297DD29082}"/>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5C28BBAD-D6AF-4A8A-9355-884BEAC065BC}"/>
              </a:ext>
            </a:extLst>
          </p:cNvPr>
          <p:cNvSpPr>
            <a:spLocks noGrp="1"/>
          </p:cNvSpPr>
          <p:nvPr>
            <p:ph idx="1"/>
          </p:nvPr>
        </p:nvSpPr>
        <p:spPr>
          <a:xfrm>
            <a:off x="781910" y="1999349"/>
            <a:ext cx="10353762" cy="3695136"/>
          </a:xfrm>
        </p:spPr>
        <p:txBody>
          <a:bodyPr/>
          <a:lstStyle/>
          <a:p>
            <a:r>
              <a:rPr lang="en-US" dirty="0">
                <a:cs typeface="Times New Roman" pitchFamily="18" charset="0"/>
              </a:rPr>
              <a:t> We have designed and fabricated the prototype of our project (Biometric Face Recognition Security System) and we are here to conclude that the methodology used in this project helps to the further development of the existing security systems in various fields. Though we made the design as a prototype, in our view it strengthens the disadvantages in the ancient methodology and converted to an </a:t>
            </a:r>
            <a:r>
              <a:rPr lang="en-US" dirty="0" err="1">
                <a:cs typeface="Times New Roman" pitchFamily="18" charset="0"/>
              </a:rPr>
              <a:t>ergonomical</a:t>
            </a:r>
            <a:r>
              <a:rPr lang="en-US" dirty="0">
                <a:cs typeface="Times New Roman" pitchFamily="18" charset="0"/>
              </a:rPr>
              <a:t> product as it does not normally involve any physical locking mechanism rather the whole process is happening in the central computer system which no one other than the owner has access to.</a:t>
            </a:r>
            <a:endParaRPr lang="en-IN" dirty="0"/>
          </a:p>
        </p:txBody>
      </p:sp>
    </p:spTree>
    <p:extLst>
      <p:ext uri="{BB962C8B-B14F-4D97-AF65-F5344CB8AC3E}">
        <p14:creationId xmlns:p14="http://schemas.microsoft.com/office/powerpoint/2010/main" val="1583406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C018-47F3-483B-80FA-B54A3283759B}"/>
              </a:ext>
            </a:extLst>
          </p:cNvPr>
          <p:cNvSpPr>
            <a:spLocks noGrp="1"/>
          </p:cNvSpPr>
          <p:nvPr>
            <p:ph type="title"/>
          </p:nvPr>
        </p:nvSpPr>
        <p:spPr>
          <a:xfrm>
            <a:off x="852249" y="184638"/>
            <a:ext cx="10353761" cy="1326321"/>
          </a:xfrm>
        </p:spPr>
        <p:txBody>
          <a:bodyPr/>
          <a:lstStyle/>
          <a:p>
            <a:r>
              <a:rPr lang="en-US" dirty="0"/>
              <a:t>FUTURE SCOPE</a:t>
            </a:r>
            <a:endParaRPr lang="en-IN" dirty="0"/>
          </a:p>
        </p:txBody>
      </p:sp>
      <p:sp>
        <p:nvSpPr>
          <p:cNvPr id="3" name="Content Placeholder 2">
            <a:extLst>
              <a:ext uri="{FF2B5EF4-FFF2-40B4-BE49-F238E27FC236}">
                <a16:creationId xmlns:a16="http://schemas.microsoft.com/office/drawing/2014/main" id="{9224172C-7C71-4164-BCEB-C1C74F622BB6}"/>
              </a:ext>
            </a:extLst>
          </p:cNvPr>
          <p:cNvSpPr>
            <a:spLocks noGrp="1"/>
          </p:cNvSpPr>
          <p:nvPr>
            <p:ph idx="1"/>
          </p:nvPr>
        </p:nvSpPr>
        <p:spPr>
          <a:xfrm>
            <a:off x="852249" y="1510959"/>
            <a:ext cx="10353762" cy="4577298"/>
          </a:xfrm>
        </p:spPr>
        <p:txBody>
          <a:bodyPr/>
          <a:lstStyle/>
          <a:p>
            <a:r>
              <a:rPr lang="en-US" dirty="0"/>
              <a:t>The application of IOT which enables the owner to control the system over the Internet can be implemented to access the camera of the security system from any side of the world.</a:t>
            </a:r>
          </a:p>
          <a:p>
            <a:r>
              <a:rPr lang="en-US" dirty="0"/>
              <a:t>By incorporating the latest solenoid enabled lock other than the mechanical rack and pinion can ensure the system works at any situation, by reducing the error of servos system.</a:t>
            </a:r>
          </a:p>
          <a:p>
            <a:r>
              <a:rPr lang="en-US" dirty="0"/>
              <a:t>Using Raspberry Pi can help in faster processing of the face and increase the speed of detection and recognition of the face.</a:t>
            </a:r>
          </a:p>
          <a:p>
            <a:r>
              <a:rPr lang="en-US" dirty="0"/>
              <a:t>Instead of using a 64 points 128 embeddings of the face, we can implement the use of 208 points embeddings which captures the image at 3D format and quantifying them enables the system to identify the difference between an image and a real person.</a:t>
            </a:r>
          </a:p>
          <a:p>
            <a:endParaRPr lang="en-IN" dirty="0"/>
          </a:p>
        </p:txBody>
      </p:sp>
    </p:spTree>
    <p:extLst>
      <p:ext uri="{BB962C8B-B14F-4D97-AF65-F5344CB8AC3E}">
        <p14:creationId xmlns:p14="http://schemas.microsoft.com/office/powerpoint/2010/main" val="945196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803D7-6162-4466-8C4A-5A4E9A8CD91A}"/>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BB829BD0-F394-48C1-A6DC-55D76D3955AD}"/>
              </a:ext>
            </a:extLst>
          </p:cNvPr>
          <p:cNvSpPr>
            <a:spLocks noGrp="1"/>
          </p:cNvSpPr>
          <p:nvPr>
            <p:ph idx="1"/>
          </p:nvPr>
        </p:nvSpPr>
        <p:spPr>
          <a:xfrm>
            <a:off x="913795" y="2096064"/>
            <a:ext cx="10353762" cy="4528256"/>
          </a:xfrm>
        </p:spPr>
        <p:txBody>
          <a:bodyPr>
            <a:normAutofit/>
          </a:bodyPr>
          <a:lstStyle/>
          <a:p>
            <a:r>
              <a:rPr lang="en-US" i="1" dirty="0">
                <a:effectLst/>
              </a:rPr>
              <a:t>M. Turk and A. Pentland. Eigenfaces for recognition.</a:t>
            </a:r>
          </a:p>
          <a:p>
            <a:r>
              <a:rPr lang="en-US" i="1" dirty="0">
                <a:effectLst/>
              </a:rPr>
              <a:t>L. Wiskott, J.-M. Fellous, N. Krüger and C.v.d. Malsburg. Face recognition by elastic bunch graph matching. IEEE Transactions on Pattern Analysis and Machine Intelligence, 19:775-779, 1997</a:t>
            </a:r>
          </a:p>
          <a:p>
            <a:r>
              <a:rPr lang="en-US" i="1" dirty="0">
                <a:effectLst/>
              </a:rPr>
              <a:t>G. Heusch, Y. Rodriguez, and S. Marcel</a:t>
            </a:r>
            <a:r>
              <a:rPr lang="en-US" dirty="0">
                <a:effectLst/>
              </a:rPr>
              <a:t>. </a:t>
            </a:r>
            <a:r>
              <a:rPr lang="en-US" b="1" dirty="0">
                <a:effectLst/>
              </a:rPr>
              <a:t>Local Binary Patterns as an Image Preprocessing for Face Authentication</a:t>
            </a:r>
            <a:r>
              <a:rPr lang="en-US" dirty="0">
                <a:effectLst/>
              </a:rPr>
              <a:t>. In IEEE International Conference on Automatic Face and Gesture Recognition (AFGR), 2006.</a:t>
            </a:r>
          </a:p>
          <a:p>
            <a:endParaRPr lang="en-US" i="1" dirty="0">
              <a:effectLst/>
            </a:endParaRPr>
          </a:p>
          <a:p>
            <a:endParaRPr lang="en-US" i="1" dirty="0">
              <a:effectLst/>
            </a:endParaRPr>
          </a:p>
          <a:p>
            <a:endParaRPr lang="en-US" i="1" dirty="0">
              <a:effectLst/>
            </a:endParaRPr>
          </a:p>
          <a:p>
            <a:endParaRPr lang="en-IN" dirty="0"/>
          </a:p>
        </p:txBody>
      </p:sp>
    </p:spTree>
    <p:extLst>
      <p:ext uri="{BB962C8B-B14F-4D97-AF65-F5344CB8AC3E}">
        <p14:creationId xmlns:p14="http://schemas.microsoft.com/office/powerpoint/2010/main" val="3818217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7346B7-6511-4CCF-BD2A-EAA1B23EFA08}"/>
              </a:ext>
            </a:extLst>
          </p:cNvPr>
          <p:cNvSpPr>
            <a:spLocks noGrp="1"/>
          </p:cNvSpPr>
          <p:nvPr>
            <p:ph idx="1"/>
          </p:nvPr>
        </p:nvSpPr>
        <p:spPr>
          <a:xfrm>
            <a:off x="598835" y="328224"/>
            <a:ext cx="10353762" cy="6184336"/>
          </a:xfrm>
        </p:spPr>
        <p:txBody>
          <a:bodyPr>
            <a:normAutofit/>
          </a:bodyPr>
          <a:lstStyle/>
          <a:p>
            <a:r>
              <a:rPr lang="en-US" dirty="0">
                <a:effectLst/>
              </a:rPr>
              <a:t> </a:t>
            </a:r>
            <a:r>
              <a:rPr lang="en-US" i="1" dirty="0">
                <a:effectLst/>
              </a:rPr>
              <a:t>Bengio, Y.; Courville, A.; Vincent, P. (2013). "Representation Learning: A Review and New Perspectives". IEEE Transactions on Pattern Analysis and Machine Intelligence. </a:t>
            </a:r>
            <a:r>
              <a:rPr lang="en-US" b="1" i="1" dirty="0">
                <a:effectLst/>
              </a:rPr>
              <a:t>35</a:t>
            </a:r>
            <a:r>
              <a:rPr lang="en-US" i="1" dirty="0">
                <a:effectLst/>
              </a:rPr>
              <a:t> (8): 1798–1828</a:t>
            </a:r>
          </a:p>
          <a:p>
            <a:r>
              <a:rPr lang="en-US" dirty="0">
                <a:effectLst/>
              </a:rPr>
              <a:t>Schmidhuber, J. (2015). "Deep Learning in Neural Networks: An Overview". </a:t>
            </a:r>
            <a:r>
              <a:rPr lang="en-US" i="1" dirty="0">
                <a:effectLst/>
              </a:rPr>
              <a:t>Neural Networks</a:t>
            </a:r>
          </a:p>
          <a:p>
            <a:r>
              <a:rPr lang="en-IN" dirty="0">
                <a:effectLst/>
              </a:rPr>
              <a:t>Bishop, C. M. (2006) Pattern Recognition and Machine Learning. Chapter 5: Neural Networks.</a:t>
            </a:r>
            <a:br>
              <a:rPr lang="en-IN" dirty="0"/>
            </a:br>
            <a:r>
              <a:rPr lang="en-IN" dirty="0" err="1">
                <a:effectLst/>
              </a:rPr>
              <a:t>Schmidhuber</a:t>
            </a:r>
            <a:r>
              <a:rPr lang="en-IN" dirty="0">
                <a:effectLst/>
              </a:rPr>
              <a:t>, J. (2015). Deep Learning in Neural Networks: An Overview : Neural Networks 61: 85-117.</a:t>
            </a:r>
            <a:br>
              <a:rPr lang="en-IN" dirty="0"/>
            </a:br>
            <a:r>
              <a:rPr lang="en-IN" dirty="0" err="1">
                <a:effectLst/>
              </a:rPr>
              <a:t>Bengio</a:t>
            </a:r>
            <a:r>
              <a:rPr lang="en-IN" dirty="0">
                <a:effectLst/>
              </a:rPr>
              <a:t>, Y., </a:t>
            </a:r>
            <a:r>
              <a:rPr lang="en-IN" dirty="0" err="1">
                <a:effectLst/>
              </a:rPr>
              <a:t>LeCun</a:t>
            </a:r>
            <a:r>
              <a:rPr lang="en-IN" dirty="0">
                <a:effectLst/>
              </a:rPr>
              <a:t>, Y., Hinton, G. (2015). Deep Learning. Nature 521: 436-44.</a:t>
            </a:r>
            <a:br>
              <a:rPr lang="en-IN" dirty="0"/>
            </a:br>
            <a:r>
              <a:rPr lang="en-IN" dirty="0">
                <a:effectLst/>
              </a:rPr>
              <a:t>Goodfellow, I., </a:t>
            </a:r>
            <a:r>
              <a:rPr lang="en-IN" dirty="0" err="1">
                <a:effectLst/>
              </a:rPr>
              <a:t>Bengio</a:t>
            </a:r>
            <a:r>
              <a:rPr lang="en-IN" dirty="0">
                <a:effectLst/>
              </a:rPr>
              <a:t>, Y. and Courville, A. (2016) Deep Learning. MIT Press.</a:t>
            </a:r>
          </a:p>
          <a:p>
            <a:endParaRPr lang="en-IN" dirty="0"/>
          </a:p>
        </p:txBody>
      </p:sp>
    </p:spTree>
    <p:extLst>
      <p:ext uri="{BB962C8B-B14F-4D97-AF65-F5344CB8AC3E}">
        <p14:creationId xmlns:p14="http://schemas.microsoft.com/office/powerpoint/2010/main" val="1968995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998336-A99D-4DE2-9A45-51637E1F8802}"/>
              </a:ext>
            </a:extLst>
          </p:cNvPr>
          <p:cNvSpPr>
            <a:spLocks noGrp="1"/>
          </p:cNvSpPr>
          <p:nvPr>
            <p:ph type="title"/>
          </p:nvPr>
        </p:nvSpPr>
        <p:spPr/>
        <p:txBody>
          <a:bodyPr>
            <a:normAutofit/>
          </a:bodyPr>
          <a:lstStyle/>
          <a:p>
            <a:r>
              <a:rPr lang="en-US" sz="2400" dirty="0"/>
              <a:t>India burglary report per 1,00,000 population</a:t>
            </a:r>
            <a:endParaRPr lang="en-IN" sz="2400" dirty="0"/>
          </a:p>
        </p:txBody>
      </p:sp>
      <p:pic>
        <p:nvPicPr>
          <p:cNvPr id="6" name="Content Placeholder 5">
            <a:extLst>
              <a:ext uri="{FF2B5EF4-FFF2-40B4-BE49-F238E27FC236}">
                <a16:creationId xmlns:a16="http://schemas.microsoft.com/office/drawing/2014/main" id="{B6A99AD4-F37D-4E65-B572-394A854127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3675" y="2095500"/>
            <a:ext cx="7215125" cy="3695700"/>
          </a:xfrm>
        </p:spPr>
      </p:pic>
      <p:sp>
        <p:nvSpPr>
          <p:cNvPr id="2" name="TextBox 1">
            <a:extLst>
              <a:ext uri="{FF2B5EF4-FFF2-40B4-BE49-F238E27FC236}">
                <a16:creationId xmlns:a16="http://schemas.microsoft.com/office/drawing/2014/main" id="{210E4D66-2C49-4A6E-B841-8FA9AD6E799D}"/>
              </a:ext>
            </a:extLst>
          </p:cNvPr>
          <p:cNvSpPr txBox="1"/>
          <p:nvPr/>
        </p:nvSpPr>
        <p:spPr>
          <a:xfrm>
            <a:off x="5859780" y="5940623"/>
            <a:ext cx="3954780" cy="307777"/>
          </a:xfrm>
          <a:prstGeom prst="rect">
            <a:avLst/>
          </a:prstGeom>
          <a:noFill/>
        </p:spPr>
        <p:txBody>
          <a:bodyPr wrap="square" rtlCol="0">
            <a:spAutoFit/>
          </a:bodyPr>
          <a:lstStyle/>
          <a:p>
            <a:r>
              <a:rPr lang="en-IN" sz="1400" dirty="0">
                <a:latin typeface="+mj-lt"/>
              </a:rPr>
              <a:t>SOURCE: TIMES OF INDIA July 12 2018</a:t>
            </a:r>
          </a:p>
        </p:txBody>
      </p:sp>
    </p:spTree>
    <p:extLst>
      <p:ext uri="{BB962C8B-B14F-4D97-AF65-F5344CB8AC3E}">
        <p14:creationId xmlns:p14="http://schemas.microsoft.com/office/powerpoint/2010/main" val="1231507754"/>
      </p:ext>
    </p:extLst>
  </p:cSld>
  <p:clrMapOvr>
    <a:masterClrMapping/>
  </p:clrMapOvr>
  <mc:AlternateContent xmlns:mc="http://schemas.openxmlformats.org/markup-compatibility/2006" xmlns:p14="http://schemas.microsoft.com/office/powerpoint/2010/main">
    <mc:Choice Requires="p14">
      <p:transition spd="slow" p14:dur="2000" advTm="4996"/>
    </mc:Choice>
    <mc:Fallback xmlns="">
      <p:transition spd="slow" advTm="499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D86EEC-39BE-43AF-8364-2FED3D971BB0}"/>
              </a:ext>
            </a:extLst>
          </p:cNvPr>
          <p:cNvSpPr>
            <a:spLocks noGrp="1"/>
          </p:cNvSpPr>
          <p:nvPr>
            <p:ph type="title"/>
          </p:nvPr>
        </p:nvSpPr>
        <p:spPr/>
        <p:txBody>
          <a:bodyPr/>
          <a:lstStyle/>
          <a:p>
            <a:r>
              <a:rPr lang="en-US" dirty="0"/>
              <a:t>Average rate of burglary</a:t>
            </a:r>
            <a:endParaRPr lang="en-IN" dirty="0"/>
          </a:p>
        </p:txBody>
      </p:sp>
      <p:pic>
        <p:nvPicPr>
          <p:cNvPr id="5" name="Content Placeholder 4">
            <a:extLst>
              <a:ext uri="{FF2B5EF4-FFF2-40B4-BE49-F238E27FC236}">
                <a16:creationId xmlns:a16="http://schemas.microsoft.com/office/drawing/2014/main" id="{7626DE6B-01B7-4E45-B12D-9B85C6897D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268" y="2257732"/>
            <a:ext cx="5336460" cy="3383526"/>
          </a:xfrm>
        </p:spPr>
      </p:pic>
      <p:pic>
        <p:nvPicPr>
          <p:cNvPr id="6" name="Content Placeholder 4">
            <a:extLst>
              <a:ext uri="{FF2B5EF4-FFF2-40B4-BE49-F238E27FC236}">
                <a16:creationId xmlns:a16="http://schemas.microsoft.com/office/drawing/2014/main" id="{3D55DE6C-687F-4D69-9AC2-E10415D20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177" y="2257732"/>
            <a:ext cx="6261365" cy="2267564"/>
          </a:xfrm>
          <a:prstGeom prst="rect">
            <a:avLst/>
          </a:prstGeom>
        </p:spPr>
      </p:pic>
      <p:sp>
        <p:nvSpPr>
          <p:cNvPr id="7" name="TextBox 6">
            <a:extLst>
              <a:ext uri="{FF2B5EF4-FFF2-40B4-BE49-F238E27FC236}">
                <a16:creationId xmlns:a16="http://schemas.microsoft.com/office/drawing/2014/main" id="{FE5AB37B-7081-49A2-99F0-FB19566FB4A6}"/>
              </a:ext>
            </a:extLst>
          </p:cNvPr>
          <p:cNvSpPr txBox="1"/>
          <p:nvPr/>
        </p:nvSpPr>
        <p:spPr>
          <a:xfrm>
            <a:off x="8083762" y="5333481"/>
            <a:ext cx="3954780" cy="307777"/>
          </a:xfrm>
          <a:prstGeom prst="rect">
            <a:avLst/>
          </a:prstGeom>
          <a:noFill/>
        </p:spPr>
        <p:txBody>
          <a:bodyPr wrap="square" rtlCol="0">
            <a:spAutoFit/>
          </a:bodyPr>
          <a:lstStyle/>
          <a:p>
            <a:r>
              <a:rPr lang="en-IN" sz="1400" dirty="0">
                <a:latin typeface="+mj-lt"/>
              </a:rPr>
              <a:t>SOURCE: TIMES OF INDIA July 12 2018</a:t>
            </a:r>
          </a:p>
        </p:txBody>
      </p:sp>
    </p:spTree>
    <p:extLst>
      <p:ext uri="{BB962C8B-B14F-4D97-AF65-F5344CB8AC3E}">
        <p14:creationId xmlns:p14="http://schemas.microsoft.com/office/powerpoint/2010/main" val="2291316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AE0F3-88E6-44EB-9581-FADC4F179149}"/>
              </a:ext>
            </a:extLst>
          </p:cNvPr>
          <p:cNvSpPr>
            <a:spLocks noGrp="1"/>
          </p:cNvSpPr>
          <p:nvPr>
            <p:ph type="title"/>
          </p:nvPr>
        </p:nvSpPr>
        <p:spPr/>
        <p:txBody>
          <a:bodyPr/>
          <a:lstStyle/>
          <a:p>
            <a:r>
              <a:rPr lang="en-US" dirty="0"/>
              <a:t>Growth in burglary per 1,00,000 population</a:t>
            </a:r>
            <a:endParaRPr lang="en-IN" dirty="0"/>
          </a:p>
        </p:txBody>
      </p:sp>
      <p:pic>
        <p:nvPicPr>
          <p:cNvPr id="5" name="Content Placeholder 4">
            <a:extLst>
              <a:ext uri="{FF2B5EF4-FFF2-40B4-BE49-F238E27FC236}">
                <a16:creationId xmlns:a16="http://schemas.microsoft.com/office/drawing/2014/main" id="{8B566D6A-D21A-456A-87F2-AF92BB4519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2255409"/>
            <a:ext cx="10353675" cy="3375881"/>
          </a:xfrm>
        </p:spPr>
      </p:pic>
      <p:sp>
        <p:nvSpPr>
          <p:cNvPr id="4" name="TextBox 3">
            <a:extLst>
              <a:ext uri="{FF2B5EF4-FFF2-40B4-BE49-F238E27FC236}">
                <a16:creationId xmlns:a16="http://schemas.microsoft.com/office/drawing/2014/main" id="{A066D0DF-078A-4CF9-9A7D-809CD56B6A5F}"/>
              </a:ext>
            </a:extLst>
          </p:cNvPr>
          <p:cNvSpPr txBox="1"/>
          <p:nvPr/>
        </p:nvSpPr>
        <p:spPr>
          <a:xfrm>
            <a:off x="7490460" y="5950778"/>
            <a:ext cx="3777096" cy="307777"/>
          </a:xfrm>
          <a:prstGeom prst="rect">
            <a:avLst/>
          </a:prstGeom>
          <a:noFill/>
        </p:spPr>
        <p:txBody>
          <a:bodyPr wrap="square" rtlCol="0">
            <a:spAutoFit/>
          </a:bodyPr>
          <a:lstStyle/>
          <a:p>
            <a:r>
              <a:rPr lang="en-IN" sz="1400" dirty="0">
                <a:latin typeface="+mj-lt"/>
              </a:rPr>
              <a:t>SOURCE: TIMES OF INDIA July 12 2018</a:t>
            </a:r>
          </a:p>
        </p:txBody>
      </p:sp>
    </p:spTree>
    <p:extLst>
      <p:ext uri="{BB962C8B-B14F-4D97-AF65-F5344CB8AC3E}">
        <p14:creationId xmlns:p14="http://schemas.microsoft.com/office/powerpoint/2010/main" val="595315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D1F29-AA8C-4CE7-8A78-6C7112380552}"/>
              </a:ext>
            </a:extLst>
          </p:cNvPr>
          <p:cNvSpPr>
            <a:spLocks noGrp="1"/>
          </p:cNvSpPr>
          <p:nvPr>
            <p:ph type="title"/>
          </p:nvPr>
        </p:nvSpPr>
        <p:spPr>
          <a:xfrm>
            <a:off x="919119" y="39001"/>
            <a:ext cx="10353761" cy="1326321"/>
          </a:xfrm>
        </p:spPr>
        <p:txBody>
          <a:bodyPr/>
          <a:lstStyle/>
          <a:p>
            <a:r>
              <a:rPr lang="en-US" dirty="0"/>
              <a:t>Literature survey </a:t>
            </a:r>
            <a:endParaRPr lang="en-IN" dirty="0"/>
          </a:p>
        </p:txBody>
      </p:sp>
      <p:graphicFrame>
        <p:nvGraphicFramePr>
          <p:cNvPr id="6" name="Table 6">
            <a:extLst>
              <a:ext uri="{FF2B5EF4-FFF2-40B4-BE49-F238E27FC236}">
                <a16:creationId xmlns:a16="http://schemas.microsoft.com/office/drawing/2014/main" id="{7169721F-44DB-4DBD-9C1B-0261275CBDAE}"/>
              </a:ext>
            </a:extLst>
          </p:cNvPr>
          <p:cNvGraphicFramePr>
            <a:graphicFrameLocks noGrp="1"/>
          </p:cNvGraphicFramePr>
          <p:nvPr>
            <p:ph idx="1"/>
            <p:extLst>
              <p:ext uri="{D42A27DB-BD31-4B8C-83A1-F6EECF244321}">
                <p14:modId xmlns:p14="http://schemas.microsoft.com/office/powerpoint/2010/main" val="869970180"/>
              </p:ext>
            </p:extLst>
          </p:nvPr>
        </p:nvGraphicFramePr>
        <p:xfrm>
          <a:off x="784861" y="1122946"/>
          <a:ext cx="10828020" cy="4942574"/>
        </p:xfrm>
        <a:graphic>
          <a:graphicData uri="http://schemas.openxmlformats.org/drawingml/2006/table">
            <a:tbl>
              <a:tblPr firstRow="1" bandRow="1">
                <a:tableStyleId>{775DCB02-9BB8-47FD-8907-85C794F793BA}</a:tableStyleId>
              </a:tblPr>
              <a:tblGrid>
                <a:gridCol w="927450">
                  <a:extLst>
                    <a:ext uri="{9D8B030D-6E8A-4147-A177-3AD203B41FA5}">
                      <a16:colId xmlns:a16="http://schemas.microsoft.com/office/drawing/2014/main" val="1158790076"/>
                    </a:ext>
                  </a:extLst>
                </a:gridCol>
                <a:gridCol w="1123643">
                  <a:extLst>
                    <a:ext uri="{9D8B030D-6E8A-4147-A177-3AD203B41FA5}">
                      <a16:colId xmlns:a16="http://schemas.microsoft.com/office/drawing/2014/main" val="1044420683"/>
                    </a:ext>
                  </a:extLst>
                </a:gridCol>
                <a:gridCol w="2382762">
                  <a:extLst>
                    <a:ext uri="{9D8B030D-6E8A-4147-A177-3AD203B41FA5}">
                      <a16:colId xmlns:a16="http://schemas.microsoft.com/office/drawing/2014/main" val="1836483839"/>
                    </a:ext>
                  </a:extLst>
                </a:gridCol>
                <a:gridCol w="2988414">
                  <a:extLst>
                    <a:ext uri="{9D8B030D-6E8A-4147-A177-3AD203B41FA5}">
                      <a16:colId xmlns:a16="http://schemas.microsoft.com/office/drawing/2014/main" val="1257755115"/>
                    </a:ext>
                  </a:extLst>
                </a:gridCol>
                <a:gridCol w="3405751">
                  <a:extLst>
                    <a:ext uri="{9D8B030D-6E8A-4147-A177-3AD203B41FA5}">
                      <a16:colId xmlns:a16="http://schemas.microsoft.com/office/drawing/2014/main" val="574807359"/>
                    </a:ext>
                  </a:extLst>
                </a:gridCol>
              </a:tblGrid>
              <a:tr h="518173">
                <a:tc>
                  <a:txBody>
                    <a:bodyPr/>
                    <a:lstStyle/>
                    <a:p>
                      <a:r>
                        <a:rPr lang="en-US" sz="2000" dirty="0"/>
                        <a:t>Sl.No</a:t>
                      </a:r>
                      <a:endParaRPr lang="en-IN" sz="2000" dirty="0">
                        <a:solidFill>
                          <a:schemeClr val="tx1"/>
                        </a:solidFill>
                      </a:endParaRPr>
                    </a:p>
                  </a:txBody>
                  <a:tcPr/>
                </a:tc>
                <a:tc>
                  <a:txBody>
                    <a:bodyPr/>
                    <a:lstStyle/>
                    <a:p>
                      <a:r>
                        <a:rPr lang="en-US" dirty="0"/>
                        <a:t>YEAR</a:t>
                      </a:r>
                      <a:endParaRPr lang="en-IN" dirty="0"/>
                    </a:p>
                  </a:txBody>
                  <a:tcPr/>
                </a:tc>
                <a:tc>
                  <a:txBody>
                    <a:bodyPr/>
                    <a:lstStyle/>
                    <a:p>
                      <a:r>
                        <a:rPr lang="en-US" dirty="0"/>
                        <a:t>AUTHOR</a:t>
                      </a:r>
                      <a:endParaRPr lang="en-IN" dirty="0"/>
                    </a:p>
                  </a:txBody>
                  <a:tcPr/>
                </a:tc>
                <a:tc>
                  <a:txBody>
                    <a:bodyPr/>
                    <a:lstStyle/>
                    <a:p>
                      <a:r>
                        <a:rPr lang="en-US" dirty="0"/>
                        <a:t>TITLE</a:t>
                      </a:r>
                      <a:endParaRPr lang="en-IN" dirty="0"/>
                    </a:p>
                  </a:txBody>
                  <a:tcPr/>
                </a:tc>
                <a:tc>
                  <a:txBody>
                    <a:bodyPr/>
                    <a:lstStyle/>
                    <a:p>
                      <a:r>
                        <a:rPr lang="en-US" dirty="0"/>
                        <a:t>INFERENCE</a:t>
                      </a:r>
                      <a:endParaRPr lang="en-IN" dirty="0"/>
                    </a:p>
                  </a:txBody>
                  <a:tcPr/>
                </a:tc>
                <a:extLst>
                  <a:ext uri="{0D108BD9-81ED-4DB2-BD59-A6C34878D82A}">
                    <a16:rowId xmlns:a16="http://schemas.microsoft.com/office/drawing/2014/main" val="55869600"/>
                  </a:ext>
                </a:extLst>
              </a:tr>
              <a:tr h="1195784">
                <a:tc>
                  <a:txBody>
                    <a:bodyPr/>
                    <a:lstStyle/>
                    <a:p>
                      <a:r>
                        <a:rPr lang="en-US" dirty="0"/>
                        <a:t>1</a:t>
                      </a:r>
                      <a:endParaRPr lang="en-IN" dirty="0"/>
                    </a:p>
                  </a:txBody>
                  <a:tcPr/>
                </a:tc>
                <a:tc>
                  <a:txBody>
                    <a:bodyPr/>
                    <a:lstStyle/>
                    <a:p>
                      <a:r>
                        <a:rPr lang="en-US" dirty="0"/>
                        <a:t>2017</a:t>
                      </a:r>
                      <a:endParaRPr lang="en-IN" dirty="0"/>
                    </a:p>
                  </a:txBody>
                  <a:tcPr/>
                </a:tc>
                <a:tc>
                  <a:txBody>
                    <a:bodyPr/>
                    <a:lstStyle/>
                    <a:p>
                      <a:r>
                        <a:rPr lang="en-US" dirty="0">
                          <a:solidFill>
                            <a:schemeClr val="bg1"/>
                          </a:solidFill>
                        </a:rPr>
                        <a:t>Siddhi Kavade,</a:t>
                      </a:r>
                    </a:p>
                    <a:p>
                      <a:r>
                        <a:rPr lang="en-US" dirty="0">
                          <a:solidFill>
                            <a:schemeClr val="bg1"/>
                          </a:solidFill>
                        </a:rPr>
                        <a:t>Riddhi Kavade</a:t>
                      </a:r>
                      <a:endParaRPr lang="en-IN"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Smart digital door lock system using Bluetooth technology</a:t>
                      </a:r>
                    </a:p>
                  </a:txBody>
                  <a:tcPr/>
                </a:tc>
                <a:tc>
                  <a:txBody>
                    <a:bodyPr/>
                    <a:lstStyle/>
                    <a:p>
                      <a:r>
                        <a:rPr lang="en-US" dirty="0"/>
                        <a:t>The owner can unlock the door using IOT and can also view the live stream</a:t>
                      </a:r>
                      <a:endParaRPr lang="en-IN" dirty="0"/>
                    </a:p>
                  </a:txBody>
                  <a:tcPr/>
                </a:tc>
                <a:extLst>
                  <a:ext uri="{0D108BD9-81ED-4DB2-BD59-A6C34878D82A}">
                    <a16:rowId xmlns:a16="http://schemas.microsoft.com/office/drawing/2014/main" val="4212700372"/>
                  </a:ext>
                </a:extLst>
              </a:tr>
              <a:tr h="2032833">
                <a:tc>
                  <a:txBody>
                    <a:bodyPr/>
                    <a:lstStyle/>
                    <a:p>
                      <a:r>
                        <a:rPr lang="en-US" sz="1800" dirty="0"/>
                        <a:t>2</a:t>
                      </a:r>
                      <a:endParaRPr lang="en-IN" sz="1800" dirty="0"/>
                    </a:p>
                  </a:txBody>
                  <a:tcPr/>
                </a:tc>
                <a:tc>
                  <a:txBody>
                    <a:bodyPr/>
                    <a:lstStyle/>
                    <a:p>
                      <a:r>
                        <a:rPr lang="en-US" sz="1800" dirty="0"/>
                        <a:t>2015</a:t>
                      </a:r>
                      <a:endParaRPr lang="en-IN" sz="1800" dirty="0"/>
                    </a:p>
                  </a:txBody>
                  <a:tcPr/>
                </a:tc>
                <a:tc>
                  <a:txBody>
                    <a:bodyPr/>
                    <a:lstStyle/>
                    <a:p>
                      <a:r>
                        <a:rPr lang="en-US" sz="1800" kern="1200" dirty="0">
                          <a:effectLst/>
                        </a:rPr>
                        <a:t>JF Buzhardt</a:t>
                      </a:r>
                      <a:endParaRPr lang="en-IN"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Smart door lock</a:t>
                      </a:r>
                      <a:endParaRPr lang="en-IN" sz="1800" kern="1200" dirty="0">
                        <a:effectLst/>
                      </a:endParaRPr>
                    </a:p>
                    <a:p>
                      <a:endParaRPr lang="en-IN" sz="1600" dirty="0">
                        <a:solidFill>
                          <a:schemeClr val="tx1"/>
                        </a:solidFill>
                      </a:endParaRPr>
                    </a:p>
                  </a:txBody>
                  <a:tcPr/>
                </a:tc>
                <a:tc>
                  <a:txBody>
                    <a:bodyPr/>
                    <a:lstStyle/>
                    <a:p>
                      <a:r>
                        <a:rPr lang="en-US" sz="1800" kern="1200" dirty="0">
                          <a:effectLst/>
                        </a:rPr>
                        <a:t>A self-contained door locking apparatus is disclosed which collects, stores, displays, and/or transmits information each time the apparatus is opened, closed, or even merely handled</a:t>
                      </a:r>
                      <a:r>
                        <a:rPr lang="en-US" sz="1600" kern="1200" dirty="0">
                          <a:effectLst/>
                        </a:rPr>
                        <a:t>.</a:t>
                      </a:r>
                      <a:endParaRPr lang="en-IN" sz="1600" dirty="0"/>
                    </a:p>
                  </a:txBody>
                  <a:tcPr/>
                </a:tc>
                <a:extLst>
                  <a:ext uri="{0D108BD9-81ED-4DB2-BD59-A6C34878D82A}">
                    <a16:rowId xmlns:a16="http://schemas.microsoft.com/office/drawing/2014/main" val="2664864268"/>
                  </a:ext>
                </a:extLst>
              </a:tr>
              <a:tr h="1195784">
                <a:tc>
                  <a:txBody>
                    <a:bodyPr/>
                    <a:lstStyle/>
                    <a:p>
                      <a:r>
                        <a:rPr lang="en-US" dirty="0"/>
                        <a:t>3</a:t>
                      </a:r>
                      <a:endParaRPr lang="en-IN" dirty="0"/>
                    </a:p>
                  </a:txBody>
                  <a:tcPr/>
                </a:tc>
                <a:tc>
                  <a:txBody>
                    <a:bodyPr/>
                    <a:lstStyle/>
                    <a:p>
                      <a:r>
                        <a:rPr lang="en-US" dirty="0"/>
                        <a:t>2015</a:t>
                      </a:r>
                      <a:endParaRPr lang="en-IN" dirty="0"/>
                    </a:p>
                  </a:txBody>
                  <a:tcPr/>
                </a:tc>
                <a:tc>
                  <a:txBody>
                    <a:bodyPr/>
                    <a:lstStyle/>
                    <a:p>
                      <a:r>
                        <a:rPr lang="en-IN" dirty="0"/>
                        <a:t>Omkar M. Parkhi</a:t>
                      </a:r>
                    </a:p>
                  </a:txBody>
                  <a:tcPr/>
                </a:tc>
                <a:tc>
                  <a:txBody>
                    <a:bodyPr/>
                    <a:lstStyle/>
                    <a:p>
                      <a:r>
                        <a:rPr lang="en-IN" dirty="0"/>
                        <a:t>Deep Face Recognition </a:t>
                      </a:r>
                    </a:p>
                  </a:txBody>
                  <a:tcPr/>
                </a:tc>
                <a:tc>
                  <a:txBody>
                    <a:bodyPr/>
                    <a:lstStyle/>
                    <a:p>
                      <a:r>
                        <a:rPr lang="en-US" dirty="0"/>
                        <a:t>Convolutional Neural Networks   has been  used to detect the face</a:t>
                      </a:r>
                      <a:endParaRPr lang="en-IN" dirty="0"/>
                    </a:p>
                  </a:txBody>
                  <a:tcPr/>
                </a:tc>
                <a:extLst>
                  <a:ext uri="{0D108BD9-81ED-4DB2-BD59-A6C34878D82A}">
                    <a16:rowId xmlns:a16="http://schemas.microsoft.com/office/drawing/2014/main" val="4096596660"/>
                  </a:ext>
                </a:extLst>
              </a:tr>
            </a:tbl>
          </a:graphicData>
        </a:graphic>
      </p:graphicFrame>
    </p:spTree>
    <p:extLst>
      <p:ext uri="{BB962C8B-B14F-4D97-AF65-F5344CB8AC3E}">
        <p14:creationId xmlns:p14="http://schemas.microsoft.com/office/powerpoint/2010/main" val="3772933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357C8D53-927C-4A5A-93E1-070571FF687F}"/>
              </a:ext>
            </a:extLst>
          </p:cNvPr>
          <p:cNvGraphicFramePr>
            <a:graphicFrameLocks noGrp="1"/>
          </p:cNvGraphicFramePr>
          <p:nvPr>
            <p:ph idx="4294967295"/>
            <p:extLst>
              <p:ext uri="{D42A27DB-BD31-4B8C-83A1-F6EECF244321}">
                <p14:modId xmlns:p14="http://schemas.microsoft.com/office/powerpoint/2010/main" val="1219848920"/>
              </p:ext>
            </p:extLst>
          </p:nvPr>
        </p:nvGraphicFramePr>
        <p:xfrm>
          <a:off x="848201" y="1193800"/>
          <a:ext cx="10358437" cy="4211320"/>
        </p:xfrm>
        <a:graphic>
          <a:graphicData uri="http://schemas.openxmlformats.org/drawingml/2006/table">
            <a:tbl>
              <a:tblPr firstRow="1" bandRow="1">
                <a:tableStyleId>{775DCB02-9BB8-47FD-8907-85C794F793BA}</a:tableStyleId>
              </a:tblPr>
              <a:tblGrid>
                <a:gridCol w="929640">
                  <a:extLst>
                    <a:ext uri="{9D8B030D-6E8A-4147-A177-3AD203B41FA5}">
                      <a16:colId xmlns:a16="http://schemas.microsoft.com/office/drawing/2014/main" val="263540064"/>
                    </a:ext>
                  </a:extLst>
                </a:gridCol>
                <a:gridCol w="1226820">
                  <a:extLst>
                    <a:ext uri="{9D8B030D-6E8A-4147-A177-3AD203B41FA5}">
                      <a16:colId xmlns:a16="http://schemas.microsoft.com/office/drawing/2014/main" val="2973666707"/>
                    </a:ext>
                  </a:extLst>
                </a:gridCol>
                <a:gridCol w="3025140">
                  <a:extLst>
                    <a:ext uri="{9D8B030D-6E8A-4147-A177-3AD203B41FA5}">
                      <a16:colId xmlns:a16="http://schemas.microsoft.com/office/drawing/2014/main" val="1006402525"/>
                    </a:ext>
                  </a:extLst>
                </a:gridCol>
                <a:gridCol w="2407920">
                  <a:extLst>
                    <a:ext uri="{9D8B030D-6E8A-4147-A177-3AD203B41FA5}">
                      <a16:colId xmlns:a16="http://schemas.microsoft.com/office/drawing/2014/main" val="192599843"/>
                    </a:ext>
                  </a:extLst>
                </a:gridCol>
                <a:gridCol w="2768917">
                  <a:extLst>
                    <a:ext uri="{9D8B030D-6E8A-4147-A177-3AD203B41FA5}">
                      <a16:colId xmlns:a16="http://schemas.microsoft.com/office/drawing/2014/main" val="3636433711"/>
                    </a:ext>
                  </a:extLst>
                </a:gridCol>
              </a:tblGrid>
              <a:tr h="370840">
                <a:tc>
                  <a:txBody>
                    <a:bodyPr/>
                    <a:lstStyle/>
                    <a:p>
                      <a:r>
                        <a:rPr lang="en-US" dirty="0">
                          <a:solidFill>
                            <a:schemeClr val="tx1"/>
                          </a:solidFill>
                        </a:rPr>
                        <a:t>Sl.No.</a:t>
                      </a:r>
                      <a:endParaRPr lang="en-IN" dirty="0">
                        <a:solidFill>
                          <a:schemeClr val="tx1"/>
                        </a:solidFill>
                      </a:endParaRPr>
                    </a:p>
                  </a:txBody>
                  <a:tcPr/>
                </a:tc>
                <a:tc>
                  <a:txBody>
                    <a:bodyPr/>
                    <a:lstStyle/>
                    <a:p>
                      <a:r>
                        <a:rPr lang="en-US" dirty="0"/>
                        <a:t>YEAR</a:t>
                      </a:r>
                      <a:endParaRPr lang="en-IN" dirty="0"/>
                    </a:p>
                  </a:txBody>
                  <a:tcPr/>
                </a:tc>
                <a:tc>
                  <a:txBody>
                    <a:bodyPr/>
                    <a:lstStyle/>
                    <a:p>
                      <a:r>
                        <a:rPr lang="en-US" dirty="0"/>
                        <a:t>AUTHOR</a:t>
                      </a:r>
                      <a:endParaRPr lang="en-IN" dirty="0"/>
                    </a:p>
                  </a:txBody>
                  <a:tcPr/>
                </a:tc>
                <a:tc>
                  <a:txBody>
                    <a:bodyPr/>
                    <a:lstStyle/>
                    <a:p>
                      <a:r>
                        <a:rPr lang="en-US" dirty="0"/>
                        <a:t>TITLE</a:t>
                      </a:r>
                      <a:endParaRPr lang="en-IN" dirty="0"/>
                    </a:p>
                  </a:txBody>
                  <a:tcPr/>
                </a:tc>
                <a:tc>
                  <a:txBody>
                    <a:bodyPr/>
                    <a:lstStyle/>
                    <a:p>
                      <a:r>
                        <a:rPr lang="en-US" dirty="0"/>
                        <a:t>INFERENCE</a:t>
                      </a:r>
                      <a:endParaRPr lang="en-IN" dirty="0"/>
                    </a:p>
                  </a:txBody>
                  <a:tcPr/>
                </a:tc>
                <a:extLst>
                  <a:ext uri="{0D108BD9-81ED-4DB2-BD59-A6C34878D82A}">
                    <a16:rowId xmlns:a16="http://schemas.microsoft.com/office/drawing/2014/main" val="2859375519"/>
                  </a:ext>
                </a:extLst>
              </a:tr>
              <a:tr h="370840">
                <a:tc>
                  <a:txBody>
                    <a:bodyPr/>
                    <a:lstStyle/>
                    <a:p>
                      <a:r>
                        <a:rPr lang="en-US" dirty="0"/>
                        <a:t>4</a:t>
                      </a:r>
                      <a:endParaRPr lang="en-IN" dirty="0"/>
                    </a:p>
                  </a:txBody>
                  <a:tcPr/>
                </a:tc>
                <a:tc>
                  <a:txBody>
                    <a:bodyPr/>
                    <a:lstStyle/>
                    <a:p>
                      <a:r>
                        <a:rPr lang="en-US" dirty="0"/>
                        <a:t>2013</a:t>
                      </a:r>
                      <a:endParaRPr lang="en-IN" dirty="0"/>
                    </a:p>
                  </a:txBody>
                  <a:tcPr/>
                </a:tc>
                <a:tc>
                  <a:txBody>
                    <a:bodyPr/>
                    <a:lstStyle/>
                    <a:p>
                      <a:r>
                        <a:rPr lang="en-IN" dirty="0"/>
                        <a:t>Manasee Patil, S.R.N. Reddy</a:t>
                      </a:r>
                    </a:p>
                  </a:txBody>
                  <a:tcPr/>
                </a:tc>
                <a:tc>
                  <a:txBody>
                    <a:bodyPr/>
                    <a:lstStyle/>
                    <a:p>
                      <a:r>
                        <a:rPr lang="en-US" dirty="0"/>
                        <a:t>Comparative Analysis of RFID and Wireless Home/Office Automation </a:t>
                      </a:r>
                      <a:endParaRPr lang="en-IN" dirty="0"/>
                    </a:p>
                  </a:txBody>
                  <a:tcPr/>
                </a:tc>
                <a:tc>
                  <a:txBody>
                    <a:bodyPr/>
                    <a:lstStyle/>
                    <a:p>
                      <a:r>
                        <a:rPr lang="en-US" dirty="0"/>
                        <a:t>RFID card is used to the unlock door and is used as a source to power the house </a:t>
                      </a:r>
                      <a:endParaRPr lang="en-IN" dirty="0"/>
                    </a:p>
                  </a:txBody>
                  <a:tcPr/>
                </a:tc>
                <a:extLst>
                  <a:ext uri="{0D108BD9-81ED-4DB2-BD59-A6C34878D82A}">
                    <a16:rowId xmlns:a16="http://schemas.microsoft.com/office/drawing/2014/main" val="3411054256"/>
                  </a:ext>
                </a:extLst>
              </a:tr>
              <a:tr h="370840">
                <a:tc>
                  <a:txBody>
                    <a:bodyPr/>
                    <a:lstStyle/>
                    <a:p>
                      <a:r>
                        <a:rPr lang="en-US" sz="1800" dirty="0"/>
                        <a:t>5</a:t>
                      </a:r>
                      <a:endParaRPr lang="en-IN" sz="1800" dirty="0"/>
                    </a:p>
                  </a:txBody>
                  <a:tcPr/>
                </a:tc>
                <a:tc>
                  <a:txBody>
                    <a:bodyPr/>
                    <a:lstStyle/>
                    <a:p>
                      <a:r>
                        <a:rPr lang="en-US" sz="1800" dirty="0"/>
                        <a:t>2009</a:t>
                      </a:r>
                      <a:endParaRPr lang="en-IN" sz="18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Yong Tae Park, Pranesh Sthapit</a:t>
                      </a:r>
                      <a:endParaRPr lang="en-IN" sz="1800" kern="12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Smart digital door lock for home automation</a:t>
                      </a:r>
                      <a:endParaRPr lang="en-IN" sz="1800" kern="1200" dirty="0">
                        <a:effectLst/>
                      </a:endParaRPr>
                    </a:p>
                  </a:txBody>
                  <a:tcPr/>
                </a:tc>
                <a:tc>
                  <a:txBody>
                    <a:bodyPr/>
                    <a:lstStyle/>
                    <a:p>
                      <a:r>
                        <a:rPr lang="en-US" sz="1800" dirty="0"/>
                        <a:t>Door that unlocks after an RFID tag authentication</a:t>
                      </a:r>
                      <a:endParaRPr lang="en-IN" sz="1800" dirty="0"/>
                    </a:p>
                  </a:txBody>
                  <a:tcPr/>
                </a:tc>
                <a:extLst>
                  <a:ext uri="{0D108BD9-81ED-4DB2-BD59-A6C34878D82A}">
                    <a16:rowId xmlns:a16="http://schemas.microsoft.com/office/drawing/2014/main" val="4232697450"/>
                  </a:ext>
                </a:extLst>
              </a:tr>
              <a:tr h="370840">
                <a:tc>
                  <a:txBody>
                    <a:bodyPr/>
                    <a:lstStyle/>
                    <a:p>
                      <a:r>
                        <a:rPr lang="en-US" dirty="0"/>
                        <a:t>6</a:t>
                      </a:r>
                      <a:endParaRPr lang="en-IN" dirty="0"/>
                    </a:p>
                  </a:txBody>
                  <a:tcPr/>
                </a:tc>
                <a:tc>
                  <a:txBody>
                    <a:bodyPr/>
                    <a:lstStyle/>
                    <a:p>
                      <a:r>
                        <a:rPr lang="en-US" dirty="0"/>
                        <a:t>2005</a:t>
                      </a:r>
                      <a:endParaRPr lang="en-IN" dirty="0"/>
                    </a:p>
                  </a:txBody>
                  <a:tcPr/>
                </a:tc>
                <a:tc>
                  <a:txBody>
                    <a:bodyPr/>
                    <a:lstStyle/>
                    <a:p>
                      <a:r>
                        <a:rPr lang="en-IN" sz="1800" b="0" i="0" u="none" strike="noStrike" kern="1200" dirty="0">
                          <a:solidFill>
                            <a:schemeClr val="dk1"/>
                          </a:solidFill>
                          <a:effectLst/>
                          <a:latin typeface="+mn-lt"/>
                          <a:ea typeface="+mn-ea"/>
                          <a:cs typeface="+mn-cs"/>
                        </a:rPr>
                        <a:t>Shuicheng Yan</a:t>
                      </a:r>
                      <a:br>
                        <a:rPr lang="en-IN" sz="1800" b="0" i="0" kern="1200" dirty="0">
                          <a:solidFill>
                            <a:schemeClr val="dk1"/>
                          </a:solidFill>
                          <a:effectLst/>
                          <a:latin typeface="+mn-lt"/>
                          <a:ea typeface="+mn-ea"/>
                          <a:cs typeface="+mn-cs"/>
                        </a:rPr>
                      </a:br>
                      <a:r>
                        <a:rPr lang="en-IN" sz="1800" b="0" i="0" u="none" strike="noStrike" kern="1200" dirty="0">
                          <a:solidFill>
                            <a:schemeClr val="dk1"/>
                          </a:solidFill>
                          <a:effectLst/>
                          <a:latin typeface="+mn-lt"/>
                          <a:ea typeface="+mn-ea"/>
                          <a:cs typeface="+mn-cs"/>
                        </a:rPr>
                        <a:t>Yuxiao Hu</a:t>
                      </a:r>
                      <a:br>
                        <a:rPr lang="en-IN" sz="1800" b="0" i="0" kern="1200" dirty="0">
                          <a:solidFill>
                            <a:schemeClr val="dk1"/>
                          </a:solidFill>
                          <a:effectLst/>
                          <a:latin typeface="+mn-lt"/>
                          <a:ea typeface="+mn-ea"/>
                          <a:cs typeface="+mn-cs"/>
                        </a:rPr>
                      </a:br>
                      <a:r>
                        <a:rPr lang="en-IN" sz="1800" b="0" i="0" u="none" strike="noStrike" kern="1200" dirty="0">
                          <a:solidFill>
                            <a:schemeClr val="dk1"/>
                          </a:solidFill>
                          <a:effectLst/>
                          <a:latin typeface="+mn-lt"/>
                          <a:ea typeface="+mn-ea"/>
                          <a:cs typeface="+mn-cs"/>
                        </a:rPr>
                        <a:t>Hong-Jiang Zhang</a:t>
                      </a:r>
                      <a:r>
                        <a:rPr lang="en-IN" sz="1800" b="0" i="0" kern="1200" dirty="0">
                          <a:solidFill>
                            <a:schemeClr val="dk1"/>
                          </a:solidFill>
                          <a:effectLst/>
                          <a:latin typeface="+mn-lt"/>
                          <a:ea typeface="+mn-ea"/>
                          <a:cs typeface="+mn-cs"/>
                        </a:rPr>
                        <a:t> </a:t>
                      </a:r>
                      <a:br>
                        <a:rPr lang="en-IN" sz="1800" b="0" i="0" kern="1200" dirty="0">
                          <a:solidFill>
                            <a:schemeClr val="dk1"/>
                          </a:solidFill>
                          <a:effectLst/>
                          <a:latin typeface="+mn-lt"/>
                          <a:ea typeface="+mn-ea"/>
                          <a:cs typeface="+mn-cs"/>
                        </a:rPr>
                      </a:br>
                      <a:r>
                        <a:rPr lang="en-IN" sz="1800" b="0" i="0" u="none" strike="noStrike" kern="1200" dirty="0">
                          <a:solidFill>
                            <a:schemeClr val="dk1"/>
                          </a:solidFill>
                          <a:effectLst/>
                          <a:latin typeface="+mn-lt"/>
                          <a:ea typeface="+mn-ea"/>
                          <a:cs typeface="+mn-cs"/>
                        </a:rPr>
                        <a:t>Partha Niyogi</a:t>
                      </a:r>
                      <a:br>
                        <a:rPr lang="en-IN" sz="1800" b="0" i="0" kern="1200" dirty="0">
                          <a:solidFill>
                            <a:schemeClr val="dk1"/>
                          </a:solidFill>
                          <a:effectLst/>
                          <a:latin typeface="+mn-lt"/>
                          <a:ea typeface="+mn-ea"/>
                          <a:cs typeface="+mn-cs"/>
                        </a:rPr>
                      </a:br>
                      <a:r>
                        <a:rPr lang="en-IN" sz="1800" b="0" i="0" u="none" strike="noStrike" kern="1200" dirty="0">
                          <a:solidFill>
                            <a:schemeClr val="dk1"/>
                          </a:solidFill>
                          <a:effectLst/>
                          <a:latin typeface="+mn-lt"/>
                          <a:ea typeface="+mn-ea"/>
                          <a:cs typeface="+mn-cs"/>
                        </a:rPr>
                        <a:t>Xiaofei He</a:t>
                      </a:r>
                      <a:endParaRPr lang="en-IN" dirty="0"/>
                    </a:p>
                  </a:txBody>
                  <a:tcPr/>
                </a:tc>
                <a:tc>
                  <a:txBody>
                    <a:bodyPr/>
                    <a:lstStyle/>
                    <a:p>
                      <a:r>
                        <a:rPr lang="en-IN" sz="1800" b="0" i="0" kern="1200" dirty="0">
                          <a:solidFill>
                            <a:schemeClr val="dk1"/>
                          </a:solidFill>
                          <a:effectLst/>
                          <a:latin typeface="+mn-lt"/>
                          <a:ea typeface="+mn-ea"/>
                          <a:cs typeface="+mn-cs"/>
                        </a:rPr>
                        <a:t>Face Recognition Using Laplacianfaces</a:t>
                      </a:r>
                      <a:endParaRPr lang="en-IN" dirty="0"/>
                    </a:p>
                  </a:txBody>
                  <a:tcPr/>
                </a:tc>
                <a:tc>
                  <a:txBody>
                    <a:bodyPr/>
                    <a:lstStyle/>
                    <a:p>
                      <a:r>
                        <a:rPr lang="en-US" sz="1800" b="0" i="0" kern="1200" dirty="0">
                          <a:solidFill>
                            <a:schemeClr val="dk1"/>
                          </a:solidFill>
                          <a:effectLst/>
                          <a:latin typeface="+mn-lt"/>
                          <a:ea typeface="+mn-ea"/>
                          <a:cs typeface="+mn-cs"/>
                        </a:rPr>
                        <a:t>An appearance-based face recognition method called the Laplacian face approach</a:t>
                      </a:r>
                      <a:endParaRPr lang="en-IN" dirty="0"/>
                    </a:p>
                  </a:txBody>
                  <a:tcPr/>
                </a:tc>
                <a:extLst>
                  <a:ext uri="{0D108BD9-81ED-4DB2-BD59-A6C34878D82A}">
                    <a16:rowId xmlns:a16="http://schemas.microsoft.com/office/drawing/2014/main" val="528009190"/>
                  </a:ext>
                </a:extLst>
              </a:tr>
            </a:tbl>
          </a:graphicData>
        </a:graphic>
      </p:graphicFrame>
    </p:spTree>
    <p:extLst>
      <p:ext uri="{BB962C8B-B14F-4D97-AF65-F5344CB8AC3E}">
        <p14:creationId xmlns:p14="http://schemas.microsoft.com/office/powerpoint/2010/main" val="3194894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433E8BB-CF52-4AA0-906F-D762F8AB85A8}"/>
              </a:ext>
            </a:extLst>
          </p:cNvPr>
          <p:cNvGraphicFramePr>
            <a:graphicFrameLocks noGrp="1"/>
          </p:cNvGraphicFramePr>
          <p:nvPr>
            <p:ph idx="1"/>
            <p:extLst>
              <p:ext uri="{D42A27DB-BD31-4B8C-83A1-F6EECF244321}">
                <p14:modId xmlns:p14="http://schemas.microsoft.com/office/powerpoint/2010/main" val="1386781929"/>
              </p:ext>
            </p:extLst>
          </p:nvPr>
        </p:nvGraphicFramePr>
        <p:xfrm>
          <a:off x="981506" y="991699"/>
          <a:ext cx="10085590" cy="4874602"/>
        </p:xfrm>
        <a:graphic>
          <a:graphicData uri="http://schemas.openxmlformats.org/drawingml/2006/table">
            <a:tbl>
              <a:tblPr firstRow="1" bandRow="1">
                <a:tableStyleId>{775DCB02-9BB8-47FD-8907-85C794F793BA}</a:tableStyleId>
              </a:tblPr>
              <a:tblGrid>
                <a:gridCol w="976834">
                  <a:extLst>
                    <a:ext uri="{9D8B030D-6E8A-4147-A177-3AD203B41FA5}">
                      <a16:colId xmlns:a16="http://schemas.microsoft.com/office/drawing/2014/main" val="2443314440"/>
                    </a:ext>
                  </a:extLst>
                </a:gridCol>
                <a:gridCol w="1303020">
                  <a:extLst>
                    <a:ext uri="{9D8B030D-6E8A-4147-A177-3AD203B41FA5}">
                      <a16:colId xmlns:a16="http://schemas.microsoft.com/office/drawing/2014/main" val="2514793902"/>
                    </a:ext>
                  </a:extLst>
                </a:gridCol>
                <a:gridCol w="2369820">
                  <a:extLst>
                    <a:ext uri="{9D8B030D-6E8A-4147-A177-3AD203B41FA5}">
                      <a16:colId xmlns:a16="http://schemas.microsoft.com/office/drawing/2014/main" val="3910070422"/>
                    </a:ext>
                  </a:extLst>
                </a:gridCol>
                <a:gridCol w="2484120">
                  <a:extLst>
                    <a:ext uri="{9D8B030D-6E8A-4147-A177-3AD203B41FA5}">
                      <a16:colId xmlns:a16="http://schemas.microsoft.com/office/drawing/2014/main" val="1273772926"/>
                    </a:ext>
                  </a:extLst>
                </a:gridCol>
                <a:gridCol w="2951796">
                  <a:extLst>
                    <a:ext uri="{9D8B030D-6E8A-4147-A177-3AD203B41FA5}">
                      <a16:colId xmlns:a16="http://schemas.microsoft.com/office/drawing/2014/main" val="1239640307"/>
                    </a:ext>
                  </a:extLst>
                </a:gridCol>
              </a:tblGrid>
              <a:tr h="303643">
                <a:tc>
                  <a:txBody>
                    <a:bodyPr/>
                    <a:lstStyle/>
                    <a:p>
                      <a:r>
                        <a:rPr lang="en-US" dirty="0"/>
                        <a:t>Sl.No.</a:t>
                      </a:r>
                      <a:endParaRPr lang="en-IN" dirty="0"/>
                    </a:p>
                  </a:txBody>
                  <a:tcPr/>
                </a:tc>
                <a:tc>
                  <a:txBody>
                    <a:bodyPr/>
                    <a:lstStyle/>
                    <a:p>
                      <a:r>
                        <a:rPr lang="en-US" dirty="0"/>
                        <a:t>YEAR</a:t>
                      </a:r>
                      <a:endParaRPr lang="en-IN" dirty="0"/>
                    </a:p>
                  </a:txBody>
                  <a:tcPr/>
                </a:tc>
                <a:tc>
                  <a:txBody>
                    <a:bodyPr/>
                    <a:lstStyle/>
                    <a:p>
                      <a:r>
                        <a:rPr lang="en-US" dirty="0"/>
                        <a:t>AUTHOR</a:t>
                      </a:r>
                      <a:endParaRPr lang="en-IN" dirty="0"/>
                    </a:p>
                  </a:txBody>
                  <a:tcPr/>
                </a:tc>
                <a:tc>
                  <a:txBody>
                    <a:bodyPr/>
                    <a:lstStyle/>
                    <a:p>
                      <a:r>
                        <a:rPr lang="en-US" dirty="0"/>
                        <a:t>TITLE</a:t>
                      </a:r>
                      <a:endParaRPr lang="en-IN" dirty="0"/>
                    </a:p>
                  </a:txBody>
                  <a:tcPr/>
                </a:tc>
                <a:tc>
                  <a:txBody>
                    <a:bodyPr/>
                    <a:lstStyle/>
                    <a:p>
                      <a:r>
                        <a:rPr lang="en-US" dirty="0"/>
                        <a:t>INFERENCE</a:t>
                      </a:r>
                      <a:endParaRPr lang="en-IN" dirty="0"/>
                    </a:p>
                  </a:txBody>
                  <a:tcPr/>
                </a:tc>
                <a:extLst>
                  <a:ext uri="{0D108BD9-81ED-4DB2-BD59-A6C34878D82A}">
                    <a16:rowId xmlns:a16="http://schemas.microsoft.com/office/drawing/2014/main" val="3006204386"/>
                  </a:ext>
                </a:extLst>
              </a:tr>
              <a:tr h="1442305">
                <a:tc>
                  <a:txBody>
                    <a:bodyPr/>
                    <a:lstStyle/>
                    <a:p>
                      <a:r>
                        <a:rPr lang="en-US" dirty="0"/>
                        <a:t>7</a:t>
                      </a:r>
                      <a:endParaRPr lang="en-IN" dirty="0"/>
                    </a:p>
                  </a:txBody>
                  <a:tcPr/>
                </a:tc>
                <a:tc>
                  <a:txBody>
                    <a:bodyPr/>
                    <a:lstStyle/>
                    <a:p>
                      <a:r>
                        <a:rPr lang="en-US" dirty="0"/>
                        <a:t>2004</a:t>
                      </a:r>
                      <a:endParaRPr lang="en-IN" dirty="0"/>
                    </a:p>
                  </a:txBody>
                  <a:tcPr/>
                </a:tc>
                <a:tc>
                  <a:txBody>
                    <a:bodyPr/>
                    <a:lstStyle/>
                    <a:p>
                      <a:pPr fontAlgn="ctr"/>
                      <a:r>
                        <a:rPr lang="en-IN" sz="1800" b="0" i="0" kern="1200" dirty="0">
                          <a:solidFill>
                            <a:schemeClr val="dk1"/>
                          </a:solidFill>
                          <a:effectLst/>
                          <a:latin typeface="+mn-lt"/>
                          <a:ea typeface="+mn-ea"/>
                          <a:cs typeface="+mn-cs"/>
                        </a:rPr>
                        <a:t>Timo Ahonen</a:t>
                      </a:r>
                    </a:p>
                    <a:p>
                      <a:pPr fontAlgn="ctr"/>
                      <a:r>
                        <a:rPr lang="en-IN" sz="1800" b="0" i="0" kern="1200" dirty="0">
                          <a:solidFill>
                            <a:schemeClr val="dk1"/>
                          </a:solidFill>
                          <a:effectLst/>
                          <a:latin typeface="+mn-lt"/>
                          <a:ea typeface="+mn-ea"/>
                          <a:cs typeface="+mn-cs"/>
                        </a:rPr>
                        <a:t>Abdenour Hadid</a:t>
                      </a:r>
                    </a:p>
                    <a:p>
                      <a:pPr fontAlgn="ctr"/>
                      <a:r>
                        <a:rPr lang="en-IN" sz="1800" b="0" i="0" kern="1200" dirty="0">
                          <a:solidFill>
                            <a:schemeClr val="dk1"/>
                          </a:solidFill>
                          <a:effectLst/>
                          <a:latin typeface="+mn-lt"/>
                          <a:ea typeface="+mn-ea"/>
                          <a:cs typeface="+mn-cs"/>
                        </a:rPr>
                        <a:t>Matti Pietikäinen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Face Recognition with Local Binary Patterns</a:t>
                      </a:r>
                    </a:p>
                  </a:txBody>
                  <a:tcPr/>
                </a:tc>
                <a:tc>
                  <a:txBody>
                    <a:bodyPr/>
                    <a:lstStyle/>
                    <a:p>
                      <a:r>
                        <a:rPr lang="en-US" sz="1800" b="0" i="0" kern="1200" dirty="0">
                          <a:solidFill>
                            <a:schemeClr val="dk1"/>
                          </a:solidFill>
                          <a:effectLst/>
                          <a:latin typeface="+mn-lt"/>
                          <a:ea typeface="+mn-ea"/>
                          <a:cs typeface="+mn-cs"/>
                        </a:rPr>
                        <a:t> A novel approach to face recognition which considers both shape and texture information to represent face images. </a:t>
                      </a:r>
                      <a:endParaRPr lang="en-IN" dirty="0"/>
                    </a:p>
                  </a:txBody>
                  <a:tcPr/>
                </a:tc>
                <a:extLst>
                  <a:ext uri="{0D108BD9-81ED-4DB2-BD59-A6C34878D82A}">
                    <a16:rowId xmlns:a16="http://schemas.microsoft.com/office/drawing/2014/main" val="137275264"/>
                  </a:ext>
                </a:extLst>
              </a:tr>
              <a:tr h="1442305">
                <a:tc>
                  <a:txBody>
                    <a:bodyPr/>
                    <a:lstStyle/>
                    <a:p>
                      <a:r>
                        <a:rPr lang="en-US" sz="1800" dirty="0"/>
                        <a:t>8</a:t>
                      </a:r>
                      <a:endParaRPr lang="en-IN" sz="1800" dirty="0"/>
                    </a:p>
                  </a:txBody>
                  <a:tcPr/>
                </a:tc>
                <a:tc>
                  <a:txBody>
                    <a:bodyPr/>
                    <a:lstStyle/>
                    <a:p>
                      <a:r>
                        <a:rPr lang="en-US" sz="1800" dirty="0"/>
                        <a:t>2000</a:t>
                      </a:r>
                      <a:endParaRPr lang="en-IN" sz="1800" dirty="0"/>
                    </a:p>
                  </a:txBody>
                  <a:tcPr/>
                </a:tc>
                <a:tc>
                  <a:txBody>
                    <a:bodyPr/>
                    <a:lstStyle/>
                    <a:p>
                      <a:r>
                        <a:rPr lang="en-US" sz="1800" kern="1200" dirty="0">
                          <a:effectLst/>
                        </a:rPr>
                        <a:t>C.Doucet</a:t>
                      </a:r>
                      <a:endParaRPr lang="en-IN"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Electronically activated door lock</a:t>
                      </a:r>
                      <a:endParaRPr lang="en-IN" sz="1800" kern="1200" dirty="0">
                        <a:effectLst/>
                      </a:endParaRPr>
                    </a:p>
                  </a:txBody>
                  <a:tcPr/>
                </a:tc>
                <a:tc>
                  <a:txBody>
                    <a:bodyPr/>
                    <a:lstStyle/>
                    <a:p>
                      <a:r>
                        <a:rPr lang="en-US" sz="1800" dirty="0"/>
                        <a:t>An electronic card reader is used to unlock the door</a:t>
                      </a:r>
                      <a:endParaRPr lang="en-IN" sz="1800" dirty="0"/>
                    </a:p>
                  </a:txBody>
                  <a:tcPr/>
                </a:tc>
                <a:extLst>
                  <a:ext uri="{0D108BD9-81ED-4DB2-BD59-A6C34878D82A}">
                    <a16:rowId xmlns:a16="http://schemas.microsoft.com/office/drawing/2014/main" val="2051178646"/>
                  </a:ext>
                </a:extLst>
              </a:tr>
              <a:tr h="1603497">
                <a:tc>
                  <a:txBody>
                    <a:bodyPr/>
                    <a:lstStyle/>
                    <a:p>
                      <a:r>
                        <a:rPr lang="en-US" dirty="0"/>
                        <a:t>9</a:t>
                      </a:r>
                      <a:endParaRPr lang="en-IN" dirty="0"/>
                    </a:p>
                  </a:txBody>
                  <a:tcPr/>
                </a:tc>
                <a:tc>
                  <a:txBody>
                    <a:bodyPr/>
                    <a:lstStyle/>
                    <a:p>
                      <a:r>
                        <a:rPr lang="en-US" dirty="0"/>
                        <a:t>1999</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Mathew A. Turk, Alex P. Pentland</a:t>
                      </a:r>
                      <a:endParaRPr lang="en-IN" sz="1800" kern="1200" dirty="0">
                        <a:solidFill>
                          <a:schemeClr val="dk1"/>
                        </a:solidFill>
                        <a:effectLst/>
                        <a:latin typeface="+mn-lt"/>
                        <a:ea typeface="+mn-ea"/>
                        <a:cs typeface="+mn-cs"/>
                      </a:endParaRPr>
                    </a:p>
                  </a:txBody>
                  <a:tcPr/>
                </a:tc>
                <a:tc>
                  <a:txBody>
                    <a:bodyPr/>
                    <a:lstStyle/>
                    <a:p>
                      <a:r>
                        <a:rPr lang="en-US" sz="1800" b="0" kern="1200" dirty="0">
                          <a:solidFill>
                            <a:schemeClr val="dk1"/>
                          </a:solidFill>
                          <a:effectLst/>
                          <a:latin typeface="+mn-lt"/>
                          <a:ea typeface="+mn-ea"/>
                          <a:cs typeface="+mn-cs"/>
                        </a:rPr>
                        <a:t>Face Recognition using Eigenfaces</a:t>
                      </a:r>
                      <a:endParaRPr lang="en-IN" b="0" dirty="0"/>
                    </a:p>
                  </a:txBody>
                  <a:tcPr/>
                </a:tc>
                <a:tc>
                  <a:txBody>
                    <a:bodyPr/>
                    <a:lstStyle/>
                    <a:p>
                      <a:r>
                        <a:rPr lang="en-US" dirty="0"/>
                        <a:t>The concept of eigenface has been implemented for facial recognition</a:t>
                      </a:r>
                      <a:endParaRPr lang="en-IN" dirty="0"/>
                    </a:p>
                  </a:txBody>
                  <a:tcPr/>
                </a:tc>
                <a:extLst>
                  <a:ext uri="{0D108BD9-81ED-4DB2-BD59-A6C34878D82A}">
                    <a16:rowId xmlns:a16="http://schemas.microsoft.com/office/drawing/2014/main" val="1425864631"/>
                  </a:ext>
                </a:extLst>
              </a:tr>
            </a:tbl>
          </a:graphicData>
        </a:graphic>
      </p:graphicFrame>
    </p:spTree>
    <p:extLst>
      <p:ext uri="{BB962C8B-B14F-4D97-AF65-F5344CB8AC3E}">
        <p14:creationId xmlns:p14="http://schemas.microsoft.com/office/powerpoint/2010/main" val="3280350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107</TotalTime>
  <Words>1666</Words>
  <Application>Microsoft Office PowerPoint</Application>
  <PresentationFormat>Widescreen</PresentationFormat>
  <Paragraphs>233</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Bookman Old Style</vt:lpstr>
      <vt:lpstr>Rockwell</vt:lpstr>
      <vt:lpstr>Damask</vt:lpstr>
      <vt:lpstr>BIOMETRIC FACE RECOGNITION SECURITY SYSTEM</vt:lpstr>
      <vt:lpstr>ABSTRACT</vt:lpstr>
      <vt:lpstr>   INTRODUCTION </vt:lpstr>
      <vt:lpstr>India burglary report per 1,00,000 population</vt:lpstr>
      <vt:lpstr>Average rate of burglary</vt:lpstr>
      <vt:lpstr>Growth in burglary per 1,00,000 population</vt:lpstr>
      <vt:lpstr>Literature survey </vt:lpstr>
      <vt:lpstr>PowerPoint Presentation</vt:lpstr>
      <vt:lpstr>PowerPoint Presentation</vt:lpstr>
      <vt:lpstr>PowerPoint Presentation</vt:lpstr>
      <vt:lpstr>RESEARCH GAP</vt:lpstr>
      <vt:lpstr>CONCEPTUAL DESIGN</vt:lpstr>
      <vt:lpstr>ELECTRICAL COMPONENETS:</vt:lpstr>
      <vt:lpstr>PowerPoint Presentation</vt:lpstr>
      <vt:lpstr>COMPONENTS</vt:lpstr>
      <vt:lpstr>methods</vt:lpstr>
      <vt:lpstr>PowerPoint Presentation</vt:lpstr>
      <vt:lpstr>Mechanical design</vt:lpstr>
      <vt:lpstr>PowerPoint Presentation</vt:lpstr>
      <vt:lpstr>PowerPoint Presentation</vt:lpstr>
      <vt:lpstr>PowerPoint Presentation</vt:lpstr>
      <vt:lpstr>PowerPoint Presentation</vt:lpstr>
      <vt:lpstr>Electrical design</vt:lpstr>
      <vt:lpstr>DETAILED DESIGN</vt:lpstr>
      <vt:lpstr>Design CALCULATION </vt:lpstr>
      <vt:lpstr>GALLERY</vt:lpstr>
      <vt:lpstr>PowerPoint Presentation</vt:lpstr>
      <vt:lpstr>PowerPoint Presentation</vt:lpstr>
      <vt:lpstr>Result</vt:lpstr>
      <vt:lpstr>PowerPoint Presentation</vt:lpstr>
      <vt:lpstr>PowerPoint Presentation</vt:lpstr>
      <vt:lpstr>PowerPoint Presentation</vt:lpstr>
      <vt:lpstr>PowerPoint Presentation</vt:lpstr>
      <vt:lpstr>CONCLUSION</vt:lpstr>
      <vt:lpstr>FUTURE SCOPE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SECURITY SYSTEM</dc:title>
  <dc:creator>ajith anand</dc:creator>
  <cp:lastModifiedBy>ajith anand</cp:lastModifiedBy>
  <cp:revision>102</cp:revision>
  <dcterms:created xsi:type="dcterms:W3CDTF">2019-09-23T08:31:52Z</dcterms:created>
  <dcterms:modified xsi:type="dcterms:W3CDTF">2019-10-22T06:06:31Z</dcterms:modified>
</cp:coreProperties>
</file>